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nthosh kumar" userId="cf7c5e208467363e" providerId="LiveId" clId="{022885AE-90C0-4A3E-8574-6D39331C99AB}"/>
    <pc:docChg chg="undo custSel modSld">
      <pc:chgData name="santhosh kumar" userId="cf7c5e208467363e" providerId="LiveId" clId="{022885AE-90C0-4A3E-8574-6D39331C99AB}" dt="2021-10-28T15:58:28.243" v="61" actId="1076"/>
      <pc:docMkLst>
        <pc:docMk/>
      </pc:docMkLst>
      <pc:sldChg chg="modSp mod">
        <pc:chgData name="santhosh kumar" userId="cf7c5e208467363e" providerId="LiveId" clId="{022885AE-90C0-4A3E-8574-6D39331C99AB}" dt="2021-10-28T15:53:27.630" v="5" actId="20577"/>
        <pc:sldMkLst>
          <pc:docMk/>
          <pc:sldMk cId="3231317489" sldId="256"/>
        </pc:sldMkLst>
        <pc:spChg chg="mod">
          <ac:chgData name="santhosh kumar" userId="cf7c5e208467363e" providerId="LiveId" clId="{022885AE-90C0-4A3E-8574-6D39331C99AB}" dt="2021-10-28T15:53:27.630" v="5" actId="20577"/>
          <ac:spMkLst>
            <pc:docMk/>
            <pc:sldMk cId="3231317489" sldId="256"/>
            <ac:spMk id="2" creationId="{C72B4FB9-EC78-4B97-80CA-6F62BA698BA8}"/>
          </ac:spMkLst>
        </pc:spChg>
      </pc:sldChg>
      <pc:sldChg chg="modSp mod">
        <pc:chgData name="santhosh kumar" userId="cf7c5e208467363e" providerId="LiveId" clId="{022885AE-90C0-4A3E-8574-6D39331C99AB}" dt="2021-10-28T15:57:36.616" v="56" actId="27636"/>
        <pc:sldMkLst>
          <pc:docMk/>
          <pc:sldMk cId="3689085305" sldId="257"/>
        </pc:sldMkLst>
        <pc:spChg chg="mod">
          <ac:chgData name="santhosh kumar" userId="cf7c5e208467363e" providerId="LiveId" clId="{022885AE-90C0-4A3E-8574-6D39331C99AB}" dt="2021-10-28T15:57:28.915" v="54" actId="255"/>
          <ac:spMkLst>
            <pc:docMk/>
            <pc:sldMk cId="3689085305" sldId="257"/>
            <ac:spMk id="2" creationId="{179A2658-F3C5-4ADD-8A58-32879E16F91B}"/>
          </ac:spMkLst>
        </pc:spChg>
        <pc:spChg chg="mod">
          <ac:chgData name="santhosh kumar" userId="cf7c5e208467363e" providerId="LiveId" clId="{022885AE-90C0-4A3E-8574-6D39331C99AB}" dt="2021-10-28T15:57:36.616" v="56" actId="27636"/>
          <ac:spMkLst>
            <pc:docMk/>
            <pc:sldMk cId="3689085305" sldId="257"/>
            <ac:spMk id="3" creationId="{F8C3DF3E-7DF9-4323-B3AC-7AA0AA52FFAC}"/>
          </ac:spMkLst>
        </pc:spChg>
      </pc:sldChg>
      <pc:sldChg chg="modSp mod">
        <pc:chgData name="santhosh kumar" userId="cf7c5e208467363e" providerId="LiveId" clId="{022885AE-90C0-4A3E-8574-6D39331C99AB}" dt="2021-10-28T15:58:16.444" v="60" actId="255"/>
        <pc:sldMkLst>
          <pc:docMk/>
          <pc:sldMk cId="3515852363" sldId="260"/>
        </pc:sldMkLst>
        <pc:spChg chg="mod">
          <ac:chgData name="santhosh kumar" userId="cf7c5e208467363e" providerId="LiveId" clId="{022885AE-90C0-4A3E-8574-6D39331C99AB}" dt="2021-10-28T15:58:16.444" v="60" actId="255"/>
          <ac:spMkLst>
            <pc:docMk/>
            <pc:sldMk cId="3515852363" sldId="260"/>
            <ac:spMk id="2" creationId="{DAEA468D-22A4-44F3-B229-BA458A5ACE29}"/>
          </ac:spMkLst>
        </pc:spChg>
      </pc:sldChg>
      <pc:sldChg chg="modSp mod">
        <pc:chgData name="santhosh kumar" userId="cf7c5e208467363e" providerId="LiveId" clId="{022885AE-90C0-4A3E-8574-6D39331C99AB}" dt="2021-10-28T15:58:28.243" v="61" actId="1076"/>
        <pc:sldMkLst>
          <pc:docMk/>
          <pc:sldMk cId="2837491300" sldId="262"/>
        </pc:sldMkLst>
        <pc:spChg chg="mod">
          <ac:chgData name="santhosh kumar" userId="cf7c5e208467363e" providerId="LiveId" clId="{022885AE-90C0-4A3E-8574-6D39331C99AB}" dt="2021-10-28T15:58:28.243" v="61" actId="1076"/>
          <ac:spMkLst>
            <pc:docMk/>
            <pc:sldMk cId="2837491300" sldId="262"/>
            <ac:spMk id="4" creationId="{36ED3260-CD31-40F1-92F3-C73B2AC45AE2}"/>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F9259A-1FE3-4FF9-8A07-BDD8177164ED}" type="datetime4">
              <a:rPr lang="en-US" smtClean="0"/>
              <a:t>October 28, 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25066171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33960BD-7AC1-4217-9611-AAA56D3EE38F}" type="datetime4">
              <a:rPr lang="en-US" smtClean="0"/>
              <a:pPr/>
              <a:t>October 28, 2021</a:t>
            </a:fld>
            <a:endParaRPr lang="en-US" dirty="0">
              <a:latin typeface="+mn-lt"/>
            </a:endParaRPr>
          </a:p>
        </p:txBody>
      </p:sp>
      <p:sp>
        <p:nvSpPr>
          <p:cNvPr id="5" name="Footer Placeholder 4"/>
          <p:cNvSpPr>
            <a:spLocks noGrp="1"/>
          </p:cNvSpPr>
          <p:nvPr>
            <p:ph type="ftr" sz="quarter" idx="11"/>
          </p:nvPr>
        </p:nvSpPr>
        <p:spPr/>
        <p:txBody>
          <a:bodyPr/>
          <a:lstStyle/>
          <a:p>
            <a:endParaRPr lang="en-US" dirty="0">
              <a:latin typeface="+mn-lt"/>
            </a:endParaRPr>
          </a:p>
        </p:txBody>
      </p:sp>
      <p:sp>
        <p:nvSpPr>
          <p:cNvPr id="6" name="Slide Number Placeholder 5"/>
          <p:cNvSpPr>
            <a:spLocks noGrp="1"/>
          </p:cNvSpPr>
          <p:nvPr>
            <p:ph type="sldNum" sz="quarter" idx="12"/>
          </p:nvPr>
        </p:nvSpPr>
        <p:spPr/>
        <p:txBody>
          <a:bodyPr/>
          <a:lstStyle/>
          <a:p>
            <a:fld id="{9D4AEF59-F28E-467C-9EA3-92D1CFAD475A}" type="slidenum">
              <a:rPr lang="en-US" smtClean="0"/>
              <a:pPr/>
              <a:t>‹#›</a:t>
            </a:fld>
            <a:endParaRPr lang="en-US">
              <a:latin typeface="+mn-lt"/>
            </a:endParaRPr>
          </a:p>
        </p:txBody>
      </p:sp>
    </p:spTree>
    <p:extLst>
      <p:ext uri="{BB962C8B-B14F-4D97-AF65-F5344CB8AC3E}">
        <p14:creationId xmlns:p14="http://schemas.microsoft.com/office/powerpoint/2010/main" val="256915716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33960BD-7AC1-4217-9611-AAA56D3EE38F}" type="datetime4">
              <a:rPr lang="en-US" smtClean="0"/>
              <a:pPr/>
              <a:t>October 28, 2021</a:t>
            </a:fld>
            <a:endParaRPr lang="en-US" dirty="0">
              <a:latin typeface="+mn-lt"/>
            </a:endParaRPr>
          </a:p>
        </p:txBody>
      </p:sp>
      <p:sp>
        <p:nvSpPr>
          <p:cNvPr id="5" name="Footer Placeholder 4"/>
          <p:cNvSpPr>
            <a:spLocks noGrp="1"/>
          </p:cNvSpPr>
          <p:nvPr>
            <p:ph type="ftr" sz="quarter" idx="11"/>
          </p:nvPr>
        </p:nvSpPr>
        <p:spPr/>
        <p:txBody>
          <a:bodyPr/>
          <a:lstStyle/>
          <a:p>
            <a:endParaRPr lang="en-US" dirty="0">
              <a:latin typeface="+mn-lt"/>
            </a:endParaRPr>
          </a:p>
        </p:txBody>
      </p:sp>
      <p:sp>
        <p:nvSpPr>
          <p:cNvPr id="6" name="Slide Number Placeholder 5"/>
          <p:cNvSpPr>
            <a:spLocks noGrp="1"/>
          </p:cNvSpPr>
          <p:nvPr>
            <p:ph type="sldNum" sz="quarter" idx="12"/>
          </p:nvPr>
        </p:nvSpPr>
        <p:spPr/>
        <p:txBody>
          <a:bodyPr/>
          <a:lstStyle/>
          <a:p>
            <a:fld id="{9D4AEF59-F28E-467C-9EA3-92D1CFAD475A}" type="slidenum">
              <a:rPr lang="en-US" smtClean="0"/>
              <a:pPr/>
              <a:t>‹#›</a:t>
            </a:fld>
            <a:endParaRPr lang="en-US">
              <a:latin typeface="+mn-lt"/>
            </a:endParaRPr>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87772596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33960BD-7AC1-4217-9611-AAA56D3EE38F}" type="datetime4">
              <a:rPr lang="en-US" smtClean="0"/>
              <a:pPr/>
              <a:t>October 28, 2021</a:t>
            </a:fld>
            <a:endParaRPr lang="en-US" dirty="0">
              <a:latin typeface="+mn-lt"/>
            </a:endParaRPr>
          </a:p>
        </p:txBody>
      </p:sp>
      <p:sp>
        <p:nvSpPr>
          <p:cNvPr id="5" name="Footer Placeholder 4"/>
          <p:cNvSpPr>
            <a:spLocks noGrp="1"/>
          </p:cNvSpPr>
          <p:nvPr>
            <p:ph type="ftr" sz="quarter" idx="11"/>
          </p:nvPr>
        </p:nvSpPr>
        <p:spPr/>
        <p:txBody>
          <a:bodyPr/>
          <a:lstStyle/>
          <a:p>
            <a:endParaRPr lang="en-US" dirty="0">
              <a:latin typeface="+mn-lt"/>
            </a:endParaRPr>
          </a:p>
        </p:txBody>
      </p:sp>
      <p:sp>
        <p:nvSpPr>
          <p:cNvPr id="6" name="Slide Number Placeholder 5"/>
          <p:cNvSpPr>
            <a:spLocks noGrp="1"/>
          </p:cNvSpPr>
          <p:nvPr>
            <p:ph type="sldNum" sz="quarter" idx="12"/>
          </p:nvPr>
        </p:nvSpPr>
        <p:spPr/>
        <p:txBody>
          <a:bodyPr/>
          <a:lstStyle/>
          <a:p>
            <a:fld id="{9D4AEF59-F28E-467C-9EA3-92D1CFAD475A}" type="slidenum">
              <a:rPr lang="en-US" smtClean="0"/>
              <a:pPr/>
              <a:t>‹#›</a:t>
            </a:fld>
            <a:endParaRPr lang="en-US">
              <a:latin typeface="+mn-lt"/>
            </a:endParaRPr>
          </a:p>
        </p:txBody>
      </p:sp>
    </p:spTree>
    <p:extLst>
      <p:ext uri="{BB962C8B-B14F-4D97-AF65-F5344CB8AC3E}">
        <p14:creationId xmlns:p14="http://schemas.microsoft.com/office/powerpoint/2010/main" val="388229562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33960BD-7AC1-4217-9611-AAA56D3EE38F}" type="datetime4">
              <a:rPr lang="en-US" smtClean="0"/>
              <a:pPr/>
              <a:t>October 28, 2021</a:t>
            </a:fld>
            <a:endParaRPr lang="en-US" dirty="0">
              <a:latin typeface="+mn-lt"/>
            </a:endParaRPr>
          </a:p>
        </p:txBody>
      </p:sp>
      <p:sp>
        <p:nvSpPr>
          <p:cNvPr id="5" name="Footer Placeholder 4"/>
          <p:cNvSpPr>
            <a:spLocks noGrp="1"/>
          </p:cNvSpPr>
          <p:nvPr>
            <p:ph type="ftr" sz="quarter" idx="11"/>
          </p:nvPr>
        </p:nvSpPr>
        <p:spPr/>
        <p:txBody>
          <a:bodyPr/>
          <a:lstStyle/>
          <a:p>
            <a:endParaRPr lang="en-US" dirty="0">
              <a:latin typeface="+mn-lt"/>
            </a:endParaRPr>
          </a:p>
        </p:txBody>
      </p:sp>
      <p:sp>
        <p:nvSpPr>
          <p:cNvPr id="6" name="Slide Number Placeholder 5"/>
          <p:cNvSpPr>
            <a:spLocks noGrp="1"/>
          </p:cNvSpPr>
          <p:nvPr>
            <p:ph type="sldNum" sz="quarter" idx="12"/>
          </p:nvPr>
        </p:nvSpPr>
        <p:spPr/>
        <p:txBody>
          <a:bodyPr/>
          <a:lstStyle/>
          <a:p>
            <a:fld id="{9D4AEF59-F28E-467C-9EA3-92D1CFAD475A}" type="slidenum">
              <a:rPr lang="en-US" smtClean="0"/>
              <a:pPr/>
              <a:t>‹#›</a:t>
            </a:fld>
            <a:endParaRPr lang="en-US">
              <a:latin typeface="+mn-lt"/>
            </a:endParaRP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35814144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33960BD-7AC1-4217-9611-AAA56D3EE38F}" type="datetime4">
              <a:rPr lang="en-US" smtClean="0"/>
              <a:pPr/>
              <a:t>October 28, 2021</a:t>
            </a:fld>
            <a:endParaRPr lang="en-US" dirty="0">
              <a:latin typeface="+mn-lt"/>
            </a:endParaRPr>
          </a:p>
        </p:txBody>
      </p:sp>
      <p:sp>
        <p:nvSpPr>
          <p:cNvPr id="5" name="Footer Placeholder 4"/>
          <p:cNvSpPr>
            <a:spLocks noGrp="1"/>
          </p:cNvSpPr>
          <p:nvPr>
            <p:ph type="ftr" sz="quarter" idx="11"/>
          </p:nvPr>
        </p:nvSpPr>
        <p:spPr/>
        <p:txBody>
          <a:bodyPr/>
          <a:lstStyle/>
          <a:p>
            <a:endParaRPr lang="en-US" dirty="0">
              <a:latin typeface="+mn-lt"/>
            </a:endParaRPr>
          </a:p>
        </p:txBody>
      </p:sp>
      <p:sp>
        <p:nvSpPr>
          <p:cNvPr id="6" name="Slide Number Placeholder 5"/>
          <p:cNvSpPr>
            <a:spLocks noGrp="1"/>
          </p:cNvSpPr>
          <p:nvPr>
            <p:ph type="sldNum" sz="quarter" idx="12"/>
          </p:nvPr>
        </p:nvSpPr>
        <p:spPr/>
        <p:txBody>
          <a:bodyPr/>
          <a:lstStyle/>
          <a:p>
            <a:fld id="{9D4AEF59-F28E-467C-9EA3-92D1CFAD475A}" type="slidenum">
              <a:rPr lang="en-US" smtClean="0"/>
              <a:pPr/>
              <a:t>‹#›</a:t>
            </a:fld>
            <a:endParaRPr lang="en-US">
              <a:latin typeface="+mn-lt"/>
            </a:endParaRPr>
          </a:p>
        </p:txBody>
      </p:sp>
    </p:spTree>
    <p:extLst>
      <p:ext uri="{BB962C8B-B14F-4D97-AF65-F5344CB8AC3E}">
        <p14:creationId xmlns:p14="http://schemas.microsoft.com/office/powerpoint/2010/main" val="352927202"/>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CC3C8F-D4A7-4EAD-92AD-82C91CB8BB85}" type="datetime4">
              <a:rPr lang="en-US" smtClean="0"/>
              <a:t>October 28, 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41085285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C011D41-E33C-4BC7-8272-37E8417FD097}" type="datetime4">
              <a:rPr lang="en-US" smtClean="0"/>
              <a:t>October 28, 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3696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340FED-6E95-4177-A7EF-CD303B9E611D}" type="datetime4">
              <a:rPr lang="en-US" smtClean="0"/>
              <a:t>October 28, 2021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7035314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77962CB-39AD-45A9-800F-54DAB53D6021}" type="datetime4">
              <a:rPr lang="en-US" smtClean="0"/>
              <a:t>October 28, 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6414048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DEDF93D-55AB-4606-B9D7-742F1FC51983}" type="datetime4">
              <a:rPr lang="en-US" smtClean="0"/>
              <a:t>October 28, 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D4AEF59-F28E-467C-9EA3-92D1CFAD475A}" type="slidenum">
              <a:rPr lang="en-US" smtClean="0"/>
              <a:t>‹#›</a:t>
            </a:fld>
            <a:endParaRPr lang="en-US" dirty="0"/>
          </a:p>
        </p:txBody>
      </p:sp>
    </p:spTree>
    <p:extLst>
      <p:ext uri="{BB962C8B-B14F-4D97-AF65-F5344CB8AC3E}">
        <p14:creationId xmlns:p14="http://schemas.microsoft.com/office/powerpoint/2010/main" val="27972521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DF2841D-FB5C-47AB-B2FF-32E855C1EA71}" type="datetime4">
              <a:rPr lang="en-US" smtClean="0"/>
              <a:t>October 28, 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9696081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18537E9-D174-424D-BEE8-AFC4CA5F9F97}" type="datetime4">
              <a:rPr lang="en-US" smtClean="0"/>
              <a:t>October 28, 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22189211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7A44C0-F7AC-49C2-8289-1E7A86D9FB50}" type="datetime4">
              <a:rPr lang="en-US" smtClean="0"/>
              <a:t>October 28, 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1465572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3BB84BC-6E78-40D1-8831-40AB1F596614}" type="datetime4">
              <a:rPr lang="en-US" smtClean="0"/>
              <a:t>October 28, 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6902268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DFA080F-3961-4D42-BEDE-84A1FED032F1}" type="datetime4">
              <a:rPr lang="en-US" smtClean="0"/>
              <a:t>October 28, 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6953467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33960BD-7AC1-4217-9611-AAA56D3EE38F}" type="datetime4">
              <a:rPr lang="en-US" smtClean="0"/>
              <a:pPr/>
              <a:t>October 28, 2021</a:t>
            </a:fld>
            <a:endParaRPr lang="en-US" dirty="0">
              <a:latin typeface="+mn-lt"/>
            </a:endParaRPr>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latin typeface="+mn-lt"/>
            </a:endParaRPr>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D4AEF59-F28E-467C-9EA3-92D1CFAD475A}" type="slidenum">
              <a:rPr lang="en-US" smtClean="0"/>
              <a:pPr/>
              <a:t>‹#›</a:t>
            </a:fld>
            <a:endParaRPr lang="en-US">
              <a:latin typeface="+mn-lt"/>
            </a:endParaRPr>
          </a:p>
        </p:txBody>
      </p:sp>
    </p:spTree>
    <p:extLst>
      <p:ext uri="{BB962C8B-B14F-4D97-AF65-F5344CB8AC3E}">
        <p14:creationId xmlns:p14="http://schemas.microsoft.com/office/powerpoint/2010/main" val="314414528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ideo 3">
            <a:extLst>
              <a:ext uri="{FF2B5EF4-FFF2-40B4-BE49-F238E27FC236}">
                <a16:creationId xmlns:a16="http://schemas.microsoft.com/office/drawing/2014/main" id="{0E25A96B-04B7-4DF4-8C6A-15773A1A512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20" y="1"/>
            <a:ext cx="12191979" cy="6857999"/>
          </a:xfrm>
          <a:prstGeom prst="rect">
            <a:avLst/>
          </a:prstGeom>
        </p:spPr>
      </p:pic>
      <p:sp>
        <p:nvSpPr>
          <p:cNvPr id="2" name="Title 1">
            <a:extLst>
              <a:ext uri="{FF2B5EF4-FFF2-40B4-BE49-F238E27FC236}">
                <a16:creationId xmlns:a16="http://schemas.microsoft.com/office/drawing/2014/main" id="{C72B4FB9-EC78-4B97-80CA-6F62BA698BA8}"/>
              </a:ext>
            </a:extLst>
          </p:cNvPr>
          <p:cNvSpPr>
            <a:spLocks noGrp="1"/>
          </p:cNvSpPr>
          <p:nvPr>
            <p:ph type="ctrTitle"/>
          </p:nvPr>
        </p:nvSpPr>
        <p:spPr>
          <a:xfrm>
            <a:off x="577123" y="477079"/>
            <a:ext cx="8512448" cy="1384378"/>
          </a:xfrm>
        </p:spPr>
        <p:txBody>
          <a:bodyPr>
            <a:normAutofit/>
          </a:bodyPr>
          <a:lstStyle/>
          <a:p>
            <a:pPr algn="l"/>
            <a:r>
              <a:rPr lang="en-US" sz="4000" dirty="0">
                <a:solidFill>
                  <a:srgbClr val="FFFFFF"/>
                </a:solidFill>
                <a:latin typeface="Times New Roman" panose="02020603050405020304" pitchFamily="18" charset="0"/>
                <a:cs typeface="Times New Roman" panose="02020603050405020304" pitchFamily="18" charset="0"/>
              </a:rPr>
              <a:t>House Prediction Project</a:t>
            </a:r>
          </a:p>
        </p:txBody>
      </p:sp>
      <p:sp>
        <p:nvSpPr>
          <p:cNvPr id="3" name="Subtitle 2">
            <a:extLst>
              <a:ext uri="{FF2B5EF4-FFF2-40B4-BE49-F238E27FC236}">
                <a16:creationId xmlns:a16="http://schemas.microsoft.com/office/drawing/2014/main" id="{0A2D3BCA-84CD-44D9-801A-75466AFC2209}"/>
              </a:ext>
            </a:extLst>
          </p:cNvPr>
          <p:cNvSpPr>
            <a:spLocks noGrp="1"/>
          </p:cNvSpPr>
          <p:nvPr>
            <p:ph type="subTitle" idx="1"/>
          </p:nvPr>
        </p:nvSpPr>
        <p:spPr>
          <a:xfrm>
            <a:off x="577124" y="1994402"/>
            <a:ext cx="6141493" cy="1308179"/>
          </a:xfrm>
        </p:spPr>
        <p:txBody>
          <a:bodyPr>
            <a:normAutofit/>
          </a:bodyPr>
          <a:lstStyle/>
          <a:p>
            <a:pPr algn="l"/>
            <a:r>
              <a:rPr lang="en-US" dirty="0">
                <a:solidFill>
                  <a:srgbClr val="FFFFFF"/>
                </a:solidFill>
                <a:latin typeface="Times New Roman" panose="02020603050405020304" pitchFamily="18" charset="0"/>
                <a:cs typeface="Times New Roman" panose="02020603050405020304" pitchFamily="18" charset="0"/>
              </a:rPr>
              <a:t>Presented By – Naroj Santhosh Kumar</a:t>
            </a:r>
          </a:p>
        </p:txBody>
      </p:sp>
    </p:spTree>
    <p:extLst>
      <p:ext uri="{BB962C8B-B14F-4D97-AF65-F5344CB8AC3E}">
        <p14:creationId xmlns:p14="http://schemas.microsoft.com/office/powerpoint/2010/main" val="3231317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B8D7B-4E9A-4C3F-A233-1DCBECF2B766}"/>
              </a:ext>
            </a:extLst>
          </p:cNvPr>
          <p:cNvSpPr>
            <a:spLocks noGrp="1"/>
          </p:cNvSpPr>
          <p:nvPr>
            <p:ph type="title"/>
          </p:nvPr>
        </p:nvSpPr>
        <p:spPr/>
        <p:txBody>
          <a:bodyPr/>
          <a:lstStyle/>
          <a:p>
            <a:r>
              <a:rPr lang="en-US" dirty="0"/>
              <a:t>VISUALIZATION</a:t>
            </a:r>
          </a:p>
        </p:txBody>
      </p:sp>
      <p:sp>
        <p:nvSpPr>
          <p:cNvPr id="3" name="TextBox 2">
            <a:extLst>
              <a:ext uri="{FF2B5EF4-FFF2-40B4-BE49-F238E27FC236}">
                <a16:creationId xmlns:a16="http://schemas.microsoft.com/office/drawing/2014/main" id="{A6AB81CB-7FB6-45C4-BE7B-E9B0E03AEA22}"/>
              </a:ext>
            </a:extLst>
          </p:cNvPr>
          <p:cNvSpPr txBox="1"/>
          <p:nvPr/>
        </p:nvSpPr>
        <p:spPr>
          <a:xfrm>
            <a:off x="677334" y="1712890"/>
            <a:ext cx="7809843" cy="1015663"/>
          </a:xfrm>
          <a:prstGeom prst="rect">
            <a:avLst/>
          </a:prstGeom>
          <a:noFill/>
        </p:spPr>
        <p:txBody>
          <a:bodyPr wrap="square" rtlCol="0">
            <a:spAutoFit/>
          </a:bodyPr>
          <a:lstStyle/>
          <a:p>
            <a:r>
              <a:rPr lang="en-IN" sz="2000" b="0" strike="noStrike" spc="-1" dirty="0">
                <a:latin typeface="Calibri" panose="020F0502020204030204" pitchFamily="34" charset="0"/>
                <a:cs typeface="Calibri" panose="020F0502020204030204" pitchFamily="34" charset="0"/>
              </a:rPr>
              <a:t>We analyse the variables using “</a:t>
            </a:r>
            <a:r>
              <a:rPr lang="en-IN" sz="2000" b="0" strike="noStrike" spc="-1" dirty="0" err="1">
                <a:latin typeface="Calibri" panose="020F0502020204030204" pitchFamily="34" charset="0"/>
                <a:cs typeface="Calibri" panose="020F0502020204030204" pitchFamily="34" charset="0"/>
              </a:rPr>
              <a:t>countplot</a:t>
            </a:r>
            <a:r>
              <a:rPr lang="en-IN" sz="2000" b="0" strike="noStrike" spc="-1" dirty="0">
                <a:latin typeface="Calibri" panose="020F0502020204030204" pitchFamily="34" charset="0"/>
                <a:cs typeface="Calibri" panose="020F0502020204030204" pitchFamily="34" charset="0"/>
              </a:rPr>
              <a:t>” for categorical  variables and “</a:t>
            </a:r>
            <a:r>
              <a:rPr lang="en-IN" sz="2000" b="0" strike="noStrike" spc="-1" dirty="0" err="1">
                <a:latin typeface="Calibri" panose="020F0502020204030204" pitchFamily="34" charset="0"/>
                <a:cs typeface="Calibri" panose="020F0502020204030204" pitchFamily="34" charset="0"/>
              </a:rPr>
              <a:t>distplot</a:t>
            </a:r>
            <a:r>
              <a:rPr lang="en-IN" sz="2000" b="0" strike="noStrike" spc="-1" dirty="0">
                <a:latin typeface="Calibri" panose="020F0502020204030204" pitchFamily="34" charset="0"/>
                <a:cs typeface="Calibri" panose="020F0502020204030204" pitchFamily="34" charset="0"/>
              </a:rPr>
              <a:t>” for numerical variables.</a:t>
            </a:r>
          </a:p>
          <a:p>
            <a:endParaRPr lang="en-US" sz="20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F3309511-1EA8-43A2-BCB3-4C1CC221F0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808" y="2369712"/>
            <a:ext cx="9507277" cy="4488287"/>
          </a:xfrm>
          <a:prstGeom prst="rect">
            <a:avLst/>
          </a:prstGeom>
        </p:spPr>
      </p:pic>
    </p:spTree>
    <p:extLst>
      <p:ext uri="{BB962C8B-B14F-4D97-AF65-F5344CB8AC3E}">
        <p14:creationId xmlns:p14="http://schemas.microsoft.com/office/powerpoint/2010/main" val="20657357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69F3563-6B8A-4DEB-A80B-EADAD70A74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056845" cy="2795184"/>
          </a:xfrm>
          <a:prstGeom prst="rect">
            <a:avLst/>
          </a:prstGeom>
        </p:spPr>
      </p:pic>
      <p:pic>
        <p:nvPicPr>
          <p:cNvPr id="5" name="Picture 4">
            <a:extLst>
              <a:ext uri="{FF2B5EF4-FFF2-40B4-BE49-F238E27FC236}">
                <a16:creationId xmlns:a16="http://schemas.microsoft.com/office/drawing/2014/main" id="{3DB49EB6-1C94-46A5-8A23-5BB6E92AC5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67577" y="127495"/>
            <a:ext cx="4056845" cy="2667689"/>
          </a:xfrm>
          <a:prstGeom prst="rect">
            <a:avLst/>
          </a:prstGeom>
        </p:spPr>
      </p:pic>
      <p:pic>
        <p:nvPicPr>
          <p:cNvPr id="7" name="Picture 6">
            <a:extLst>
              <a:ext uri="{FF2B5EF4-FFF2-40B4-BE49-F238E27FC236}">
                <a16:creationId xmlns:a16="http://schemas.microsoft.com/office/drawing/2014/main" id="{F54BE59B-9E28-4E7F-A4EB-AA002E32A6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24422" y="0"/>
            <a:ext cx="4056846" cy="2910625"/>
          </a:xfrm>
          <a:prstGeom prst="rect">
            <a:avLst/>
          </a:prstGeom>
        </p:spPr>
      </p:pic>
      <p:pic>
        <p:nvPicPr>
          <p:cNvPr id="9" name="Picture 8">
            <a:extLst>
              <a:ext uri="{FF2B5EF4-FFF2-40B4-BE49-F238E27FC236}">
                <a16:creationId xmlns:a16="http://schemas.microsoft.com/office/drawing/2014/main" id="{C5E76178-7C17-4258-B9C2-40190C4FBF4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4498" y="2910625"/>
            <a:ext cx="5761299" cy="4062816"/>
          </a:xfrm>
          <a:prstGeom prst="rect">
            <a:avLst/>
          </a:prstGeom>
        </p:spPr>
      </p:pic>
      <p:sp>
        <p:nvSpPr>
          <p:cNvPr id="10" name="TextBox 9">
            <a:extLst>
              <a:ext uri="{FF2B5EF4-FFF2-40B4-BE49-F238E27FC236}">
                <a16:creationId xmlns:a16="http://schemas.microsoft.com/office/drawing/2014/main" id="{14FFE782-F7E7-46DC-9615-52AA777FA15A}"/>
              </a:ext>
            </a:extLst>
          </p:cNvPr>
          <p:cNvSpPr txBox="1"/>
          <p:nvPr/>
        </p:nvSpPr>
        <p:spPr>
          <a:xfrm>
            <a:off x="6216205" y="3245476"/>
            <a:ext cx="5413417" cy="3539430"/>
          </a:xfrm>
          <a:prstGeom prst="rect">
            <a:avLst/>
          </a:prstGeom>
          <a:noFill/>
        </p:spPr>
        <p:txBody>
          <a:bodyPr wrap="square" rtlCol="0">
            <a:spAutoFit/>
          </a:bodyPr>
          <a:lstStyle/>
          <a:p>
            <a:r>
              <a:rPr lang="en-US" sz="1400" dirty="0">
                <a:latin typeface="Calibri" panose="020F0502020204030204" pitchFamily="34" charset="0"/>
                <a:cs typeface="Calibri" panose="020F0502020204030204" pitchFamily="34" charset="0"/>
              </a:rPr>
              <a:t>1.The Data mostly all numeric </a:t>
            </a:r>
            <a:r>
              <a:rPr lang="en-US" sz="1400" dirty="0" err="1">
                <a:latin typeface="Calibri" panose="020F0502020204030204" pitchFamily="34" charset="0"/>
                <a:cs typeface="Calibri" panose="020F0502020204030204" pitchFamily="34" charset="0"/>
              </a:rPr>
              <a:t>varaibles</a:t>
            </a:r>
            <a:r>
              <a:rPr lang="en-US" sz="1400" dirty="0">
                <a:latin typeface="Calibri" panose="020F0502020204030204" pitchFamily="34" charset="0"/>
                <a:cs typeface="Calibri" panose="020F0502020204030204" pitchFamily="34" charset="0"/>
              </a:rPr>
              <a:t> are skewed.</a:t>
            </a:r>
          </a:p>
          <a:p>
            <a:r>
              <a:rPr lang="en-US" sz="1400" dirty="0">
                <a:latin typeface="Calibri" panose="020F0502020204030204" pitchFamily="34" charset="0"/>
                <a:cs typeface="Calibri" panose="020F0502020204030204" pitchFamily="34" charset="0"/>
              </a:rPr>
              <a:t>2.Sales Condition is Normal and sale type is Warranty DEED-Conventional.</a:t>
            </a:r>
          </a:p>
          <a:p>
            <a:r>
              <a:rPr lang="en-US" sz="1400" dirty="0">
                <a:latin typeface="Calibri" panose="020F0502020204030204" pitchFamily="34" charset="0"/>
                <a:cs typeface="Calibri" panose="020F0502020204030204" pitchFamily="34" charset="0"/>
              </a:rPr>
              <a:t>3.Mostly are Paved Drive, Garage Conditions and Garage Quality are Typically/Average.</a:t>
            </a:r>
          </a:p>
          <a:p>
            <a:r>
              <a:rPr lang="en-US" sz="1400" dirty="0">
                <a:latin typeface="Calibri" panose="020F0502020204030204" pitchFamily="34" charset="0"/>
                <a:cs typeface="Calibri" panose="020F0502020204030204" pitchFamily="34" charset="0"/>
              </a:rPr>
              <a:t>4.Mostly </a:t>
            </a:r>
            <a:r>
              <a:rPr lang="en-US" sz="1400" dirty="0" err="1">
                <a:latin typeface="Calibri" panose="020F0502020204030204" pitchFamily="34" charset="0"/>
                <a:cs typeface="Calibri" panose="020F0502020204030204" pitchFamily="34" charset="0"/>
              </a:rPr>
              <a:t>GarageFinish</a:t>
            </a:r>
            <a:r>
              <a:rPr lang="en-US" sz="1400" dirty="0">
                <a:latin typeface="Calibri" panose="020F0502020204030204" pitchFamily="34" charset="0"/>
                <a:cs typeface="Calibri" panose="020F0502020204030204" pitchFamily="34" charset="0"/>
              </a:rPr>
              <a:t> are unfinished and </a:t>
            </a:r>
            <a:r>
              <a:rPr lang="en-US" sz="1400" dirty="0" err="1">
                <a:latin typeface="Calibri" panose="020F0502020204030204" pitchFamily="34" charset="0"/>
                <a:cs typeface="Calibri" panose="020F0502020204030204" pitchFamily="34" charset="0"/>
              </a:rPr>
              <a:t>GarageType</a:t>
            </a:r>
            <a:r>
              <a:rPr lang="en-US" sz="1400" dirty="0">
                <a:latin typeface="Calibri" panose="020F0502020204030204" pitchFamily="34" charset="0"/>
                <a:cs typeface="Calibri" panose="020F0502020204030204" pitchFamily="34" charset="0"/>
              </a:rPr>
              <a:t> is Attached.</a:t>
            </a:r>
          </a:p>
          <a:p>
            <a:r>
              <a:rPr lang="en-US" sz="1400" dirty="0">
                <a:latin typeface="Calibri" panose="020F0502020204030204" pitchFamily="34" charset="0"/>
                <a:cs typeface="Calibri" panose="020F0502020204030204" pitchFamily="34" charset="0"/>
              </a:rPr>
              <a:t>5.Mostly Home Functionality is Typical.</a:t>
            </a:r>
          </a:p>
          <a:p>
            <a:r>
              <a:rPr lang="en-US" sz="1400" dirty="0">
                <a:latin typeface="Calibri" panose="020F0502020204030204" pitchFamily="34" charset="0"/>
                <a:cs typeface="Calibri" panose="020F0502020204030204" pitchFamily="34" charset="0"/>
              </a:rPr>
              <a:t>6.KitchenQuality is Typically Average.</a:t>
            </a:r>
          </a:p>
          <a:p>
            <a:r>
              <a:rPr lang="en-US" sz="1400" dirty="0">
                <a:latin typeface="Calibri" panose="020F0502020204030204" pitchFamily="34" charset="0"/>
                <a:cs typeface="Calibri" panose="020F0502020204030204" pitchFamily="34" charset="0"/>
              </a:rPr>
              <a:t>7.Electrical is Standard Circuit Breakers &amp; Romex.</a:t>
            </a:r>
          </a:p>
          <a:p>
            <a:r>
              <a:rPr lang="en-US" sz="1400" dirty="0">
                <a:latin typeface="Calibri" panose="020F0502020204030204" pitchFamily="34" charset="0"/>
                <a:cs typeface="Calibri" panose="020F0502020204030204" pitchFamily="34" charset="0"/>
              </a:rPr>
              <a:t>8.Central Air is Yes.</a:t>
            </a:r>
          </a:p>
          <a:p>
            <a:r>
              <a:rPr lang="en-US" sz="1400" dirty="0">
                <a:latin typeface="Calibri" panose="020F0502020204030204" pitchFamily="34" charset="0"/>
                <a:cs typeface="Calibri" panose="020F0502020204030204" pitchFamily="34" charset="0"/>
              </a:rPr>
              <a:t>9.Heating Quality </a:t>
            </a:r>
            <a:r>
              <a:rPr lang="en-US" sz="1400" dirty="0" err="1">
                <a:latin typeface="Calibri" panose="020F0502020204030204" pitchFamily="34" charset="0"/>
                <a:cs typeface="Calibri" panose="020F0502020204030204" pitchFamily="34" charset="0"/>
              </a:rPr>
              <a:t>COndition</a:t>
            </a:r>
            <a:r>
              <a:rPr lang="en-US" sz="1400" dirty="0">
                <a:latin typeface="Calibri" panose="020F0502020204030204" pitchFamily="34" charset="0"/>
                <a:cs typeface="Calibri" panose="020F0502020204030204" pitchFamily="34" charset="0"/>
              </a:rPr>
              <a:t> is Excellent.</a:t>
            </a:r>
          </a:p>
          <a:p>
            <a:r>
              <a:rPr lang="en-US" sz="1400" dirty="0">
                <a:latin typeface="Calibri" panose="020F0502020204030204" pitchFamily="34" charset="0"/>
                <a:cs typeface="Calibri" panose="020F0502020204030204" pitchFamily="34" charset="0"/>
              </a:rPr>
              <a:t>10.Heating is Gas forced warm air furnished.</a:t>
            </a:r>
          </a:p>
          <a:p>
            <a:r>
              <a:rPr lang="en-US" sz="1400" dirty="0">
                <a:latin typeface="Calibri" panose="020F0502020204030204" pitchFamily="34" charset="0"/>
                <a:cs typeface="Calibri" panose="020F0502020204030204" pitchFamily="34" charset="0"/>
              </a:rPr>
              <a:t>11.Basement Finish Type1 is Unfurnished.</a:t>
            </a:r>
          </a:p>
          <a:p>
            <a:r>
              <a:rPr lang="en-US" sz="1400" dirty="0">
                <a:latin typeface="Calibri" panose="020F0502020204030204" pitchFamily="34" charset="0"/>
                <a:cs typeface="Calibri" panose="020F0502020204030204" pitchFamily="34" charset="0"/>
              </a:rPr>
              <a:t>12.Basement Finish Type2 is Unfurnished.</a:t>
            </a:r>
          </a:p>
          <a:p>
            <a:r>
              <a:rPr lang="en-US" sz="1400" dirty="0">
                <a:latin typeface="Calibri" panose="020F0502020204030204" pitchFamily="34" charset="0"/>
                <a:cs typeface="Calibri" panose="020F0502020204030204" pitchFamily="34" charset="0"/>
              </a:rPr>
              <a:t>13.No Exposure to walkout or garden level walls.</a:t>
            </a:r>
          </a:p>
          <a:p>
            <a:r>
              <a:rPr lang="en-US" sz="1400" dirty="0">
                <a:latin typeface="Calibri" panose="020F0502020204030204" pitchFamily="34" charset="0"/>
                <a:cs typeface="Calibri" panose="020F0502020204030204" pitchFamily="34" charset="0"/>
              </a:rPr>
              <a:t>14.VInylSD are mostly used material for rooms.</a:t>
            </a:r>
          </a:p>
        </p:txBody>
      </p:sp>
    </p:spTree>
    <p:extLst>
      <p:ext uri="{BB962C8B-B14F-4D97-AF65-F5344CB8AC3E}">
        <p14:creationId xmlns:p14="http://schemas.microsoft.com/office/powerpoint/2010/main" val="36187607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CB885F1-1A2B-4692-96A4-B4EA6BC209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5911403" cy="3234202"/>
          </a:xfrm>
          <a:prstGeom prst="rect">
            <a:avLst/>
          </a:prstGeom>
        </p:spPr>
      </p:pic>
      <p:pic>
        <p:nvPicPr>
          <p:cNvPr id="5" name="Picture 4">
            <a:extLst>
              <a:ext uri="{FF2B5EF4-FFF2-40B4-BE49-F238E27FC236}">
                <a16:creationId xmlns:a16="http://schemas.microsoft.com/office/drawing/2014/main" id="{184406B6-3C0C-4F5C-A398-B4CA16F702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1" y="36055"/>
            <a:ext cx="5618922" cy="3198148"/>
          </a:xfrm>
          <a:prstGeom prst="rect">
            <a:avLst/>
          </a:prstGeom>
        </p:spPr>
      </p:pic>
      <p:pic>
        <p:nvPicPr>
          <p:cNvPr id="7" name="Picture 6">
            <a:extLst>
              <a:ext uri="{FF2B5EF4-FFF2-40B4-BE49-F238E27FC236}">
                <a16:creationId xmlns:a16="http://schemas.microsoft.com/office/drawing/2014/main" id="{81C11A9C-A459-4B17-A321-34FF2B7ED9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2529" y="3623798"/>
            <a:ext cx="7116168" cy="3050678"/>
          </a:xfrm>
          <a:prstGeom prst="rect">
            <a:avLst/>
          </a:prstGeom>
        </p:spPr>
      </p:pic>
    </p:spTree>
    <p:extLst>
      <p:ext uri="{BB962C8B-B14F-4D97-AF65-F5344CB8AC3E}">
        <p14:creationId xmlns:p14="http://schemas.microsoft.com/office/powerpoint/2010/main" val="11820690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0E94F39-2885-41CE-901F-20026CB92A76}"/>
              </a:ext>
            </a:extLst>
          </p:cNvPr>
          <p:cNvSpPr txBox="1"/>
          <p:nvPr/>
        </p:nvSpPr>
        <p:spPr>
          <a:xfrm>
            <a:off x="412124" y="360608"/>
            <a:ext cx="9762186" cy="4801314"/>
          </a:xfrm>
          <a:prstGeom prst="rect">
            <a:avLst/>
          </a:prstGeom>
          <a:noFill/>
        </p:spPr>
        <p:txBody>
          <a:bodyPr wrap="square" rtlCol="0">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Skewness of Data:</a:t>
            </a:r>
            <a:endPar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As of our numeric data is skewed we need to do normalization before go for training and testing.</a:t>
            </a:r>
          </a:p>
          <a:p>
            <a:pPr marL="0" marR="0" lvl="0" indent="0" algn="just" defTabSz="914400" rtl="0" eaLnBrk="0" fontAlgn="base" latinLnBrk="0" hangingPunct="0">
              <a:lnSpc>
                <a:spcPct val="100000"/>
              </a:lnSpc>
              <a:spcBef>
                <a:spcPct val="0"/>
              </a:spcBef>
              <a:spcAft>
                <a:spcPct val="0"/>
              </a:spcAft>
              <a:buClrTx/>
              <a:buSzTx/>
              <a:buFontTx/>
              <a:buNone/>
              <a:tabLst/>
            </a:pPr>
            <a:endParaRPr lang="en-US" altLang="en-US" dirty="0">
              <a:solidFill>
                <a:srgbClr val="000000"/>
              </a:solidFill>
              <a:latin typeface="Calibri" panose="020F0502020204030204" pitchFamily="34" charset="0"/>
              <a:ea typeface="Calibri" panose="020F0502020204030204" pitchFamily="34" charset="0"/>
              <a:cs typeface="Calibri" panose="020F050202020403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lang="en-US" altLang="en-US" dirty="0">
                <a:solidFill>
                  <a:srgbClr val="000000"/>
                </a:solidFill>
                <a:latin typeface="Calibri" panose="020F0502020204030204" pitchFamily="34" charset="0"/>
                <a:ea typeface="Calibri" panose="020F0502020204030204" pitchFamily="34" charset="0"/>
                <a:cs typeface="Calibri" panose="020F0502020204030204" pitchFamily="34" charset="0"/>
              </a:rPr>
              <a:t>Than </a:t>
            </a:r>
            <a:r>
              <a:rPr kumimoji="0" lang="en-US" altLang="en-US"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need to check the skewness of data, if our data is &gt;0.5% in both +</a:t>
            </a:r>
            <a:r>
              <a:rPr kumimoji="0" lang="en-US" altLang="en-US" b="0" i="0" u="none" strike="noStrike" cap="none" normalizeH="0" baseline="0" dirty="0" err="1">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ve</a:t>
            </a:r>
            <a:r>
              <a:rPr kumimoji="0" lang="en-US" altLang="en-US"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 &amp; -</a:t>
            </a:r>
            <a:r>
              <a:rPr kumimoji="0" lang="en-US" altLang="en-US" b="0" i="0" u="none" strike="noStrike" cap="none" normalizeH="0" baseline="0" dirty="0" err="1">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ve</a:t>
            </a:r>
            <a:r>
              <a:rPr kumimoji="0" lang="en-US" altLang="en-US"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 sides.</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That means need to do power transformation and do scaling.</a:t>
            </a:r>
          </a:p>
          <a:p>
            <a:pPr marL="0" marR="0" lvl="0" indent="0" algn="just" defTabSz="914400" rtl="0" eaLnBrk="0" fontAlgn="base" latinLnBrk="0" hangingPunct="0">
              <a:lnSpc>
                <a:spcPct val="100000"/>
              </a:lnSpc>
              <a:spcBef>
                <a:spcPct val="0"/>
              </a:spcBef>
              <a:spcAft>
                <a:spcPct val="0"/>
              </a:spcAft>
              <a:buClrTx/>
              <a:buSzTx/>
              <a:buFontTx/>
              <a:buNone/>
              <a:tabLst/>
            </a:pPr>
            <a:endParaRPr lang="en-US" altLang="en-US" dirty="0">
              <a:latin typeface="Calibri" panose="020F0502020204030204" pitchFamily="34" charset="0"/>
              <a:cs typeface="Calibri" panose="020F050202020403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Scaling are of two types:</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Standard Scaler:</a:t>
            </a:r>
            <a:r>
              <a:rPr kumimoji="0" lang="en-US" altLang="en-US"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 Standard scalar standardizes features of the data set by scaling to unit variance and removing the mean (optionally) using column summary statistics on the samples in the training data set.</a:t>
            </a:r>
          </a:p>
          <a:p>
            <a:pPr marL="0" marR="0" lvl="0" indent="0" algn="just" defTabSz="914400" rtl="0" eaLnBrk="0" fontAlgn="base" latinLnBrk="0" hangingPunct="0">
              <a:lnSpc>
                <a:spcPct val="100000"/>
              </a:lnSpc>
              <a:spcBef>
                <a:spcPct val="0"/>
              </a:spcBef>
              <a:spcAft>
                <a:spcPct val="0"/>
              </a:spcAft>
              <a:buClrTx/>
              <a:buSzTx/>
              <a:buFontTx/>
              <a:buNone/>
              <a:tabLst/>
            </a:pPr>
            <a:endParaRPr lang="en-US" altLang="en-US" dirty="0">
              <a:solidFill>
                <a:srgbClr val="000000"/>
              </a:solidFill>
              <a:latin typeface="Calibri" panose="020F0502020204030204" pitchFamily="34" charset="0"/>
              <a:cs typeface="Calibri" panose="020F050202020403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MIN-MAX Scaler:</a:t>
            </a:r>
            <a:r>
              <a:rPr lang="en-US" altLang="en-US" dirty="0">
                <a:solidFill>
                  <a:srgbClr val="202124"/>
                </a:solidFill>
                <a:latin typeface="Calibri" panose="020F0502020204030204" pitchFamily="34" charset="0"/>
                <a:ea typeface="Calibri" panose="020F0502020204030204" pitchFamily="34" charset="0"/>
                <a:cs typeface="Calibri" panose="020F0502020204030204" pitchFamily="34" charset="0"/>
              </a:rPr>
              <a:t> F</a:t>
            </a:r>
            <a:r>
              <a:rPr kumimoji="0" lang="en-US" altLang="en-US"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or each value in a feature, </a:t>
            </a:r>
            <a:r>
              <a:rPr kumimoji="0" lang="en-US" altLang="en-US" b="0" i="0" u="none" strike="noStrike" cap="none" normalizeH="0" baseline="0" dirty="0" err="1">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MinMaxScaler</a:t>
            </a:r>
            <a:r>
              <a:rPr kumimoji="0" lang="en-US" altLang="en-US"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 subtracts the minimum value in the feature and then divides by the range. The range is difference between the original maximum and original minimum. </a:t>
            </a:r>
            <a:r>
              <a:rPr kumimoji="0" lang="en-US" altLang="en-US" b="0" i="0" u="none" strike="noStrike" cap="none" normalizeH="0" baseline="0" dirty="0" err="1">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MinMaxScaler</a:t>
            </a:r>
            <a:r>
              <a:rPr kumimoji="0" lang="en-US" altLang="en-US"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 preserves the shape of the original distribution.</a:t>
            </a:r>
            <a:endPar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815868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12288-D9B5-47D1-9682-61C72EBD494D}"/>
              </a:ext>
            </a:extLst>
          </p:cNvPr>
          <p:cNvSpPr>
            <a:spLocks noGrp="1"/>
          </p:cNvSpPr>
          <p:nvPr>
            <p:ph type="title"/>
          </p:nvPr>
        </p:nvSpPr>
        <p:spPr/>
        <p:txBody>
          <a:bodyPr/>
          <a:lstStyle/>
          <a:p>
            <a:r>
              <a:rPr lang="en-US" dirty="0"/>
              <a:t>MODELLING</a:t>
            </a:r>
          </a:p>
        </p:txBody>
      </p:sp>
      <p:sp>
        <p:nvSpPr>
          <p:cNvPr id="5" name="TextBox 4">
            <a:extLst>
              <a:ext uri="{FF2B5EF4-FFF2-40B4-BE49-F238E27FC236}">
                <a16:creationId xmlns:a16="http://schemas.microsoft.com/office/drawing/2014/main" id="{3CE04242-5ECD-4A80-9B50-D4BEC432760E}"/>
              </a:ext>
            </a:extLst>
          </p:cNvPr>
          <p:cNvSpPr txBox="1"/>
          <p:nvPr/>
        </p:nvSpPr>
        <p:spPr>
          <a:xfrm>
            <a:off x="677334" y="1930400"/>
            <a:ext cx="9715917" cy="4914166"/>
          </a:xfrm>
          <a:prstGeom prst="rect">
            <a:avLst/>
          </a:prstGeom>
          <a:noFill/>
        </p:spPr>
        <p:txBody>
          <a:bodyPr wrap="square" rtlCol="0">
            <a:spAutoFit/>
          </a:bodyPr>
          <a:lstStyle/>
          <a:p>
            <a:pPr marL="432000" indent="-323280">
              <a:lnSpc>
                <a:spcPct val="100000"/>
              </a:lnSpc>
              <a:spcBef>
                <a:spcPts val="519"/>
              </a:spcBef>
              <a:buClr>
                <a:srgbClr val="000000"/>
              </a:buClr>
              <a:buSzPct val="45000"/>
              <a:buFont typeface="Wingdings" charset="2"/>
              <a:buChar char=""/>
            </a:pPr>
            <a:r>
              <a:rPr lang="en-US" sz="2000" b="0" strike="noStrike" spc="-1" dirty="0">
                <a:solidFill>
                  <a:srgbClr val="000000"/>
                </a:solidFill>
                <a:latin typeface="Calibri" panose="020F0502020204030204" pitchFamily="34" charset="0"/>
                <a:ea typeface="DejaVu Sans"/>
                <a:cs typeface="Calibri" panose="020F0502020204030204" pitchFamily="34" charset="0"/>
              </a:rPr>
              <a:t>We know that this is Regression problem. We have use R_2 score , MAE, MSE and RMSE  as our evaluation matrix. We also need to see the cross validated score.</a:t>
            </a:r>
          </a:p>
          <a:p>
            <a:pPr marL="108720">
              <a:lnSpc>
                <a:spcPct val="100000"/>
              </a:lnSpc>
              <a:spcBef>
                <a:spcPts val="519"/>
              </a:spcBef>
              <a:buClr>
                <a:srgbClr val="000000"/>
              </a:buClr>
              <a:buSzPct val="45000"/>
            </a:pPr>
            <a:endParaRPr lang="en-IN" sz="2000" b="0" strike="noStrike" spc="-1" dirty="0">
              <a:latin typeface="Calibri" panose="020F0502020204030204" pitchFamily="34" charset="0"/>
              <a:cs typeface="Calibri" panose="020F0502020204030204" pitchFamily="34" charset="0"/>
            </a:endParaRPr>
          </a:p>
          <a:p>
            <a:pPr marL="432000" indent="-323280">
              <a:lnSpc>
                <a:spcPct val="100000"/>
              </a:lnSpc>
              <a:spcBef>
                <a:spcPts val="519"/>
              </a:spcBef>
              <a:buClr>
                <a:srgbClr val="000000"/>
              </a:buClr>
              <a:buSzPct val="45000"/>
              <a:buFont typeface="Wingdings" charset="2"/>
              <a:buChar char=""/>
            </a:pPr>
            <a:r>
              <a:rPr lang="en-US" sz="2000" b="0" strike="noStrike" spc="-1" dirty="0">
                <a:solidFill>
                  <a:srgbClr val="000000"/>
                </a:solidFill>
                <a:latin typeface="Calibri" panose="020F0502020204030204" pitchFamily="34" charset="0"/>
                <a:ea typeface="DejaVu Sans"/>
                <a:cs typeface="Calibri" panose="020F0502020204030204" pitchFamily="34" charset="0"/>
              </a:rPr>
              <a:t>As we know, this data set has a lot of categorical features, before </a:t>
            </a:r>
            <a:r>
              <a:rPr lang="en-US" sz="2000" spc="-1" dirty="0">
                <a:solidFill>
                  <a:srgbClr val="000000"/>
                </a:solidFill>
                <a:latin typeface="Calibri" panose="020F0502020204030204" pitchFamily="34" charset="0"/>
                <a:ea typeface="DejaVu Sans"/>
                <a:cs typeface="Calibri" panose="020F0502020204030204" pitchFamily="34" charset="0"/>
              </a:rPr>
              <a:t>g</a:t>
            </a:r>
            <a:r>
              <a:rPr lang="en-US" sz="2000" b="0" strike="noStrike" spc="-1" dirty="0">
                <a:solidFill>
                  <a:srgbClr val="000000"/>
                </a:solidFill>
                <a:latin typeface="Calibri" panose="020F0502020204030204" pitchFamily="34" charset="0"/>
                <a:ea typeface="DejaVu Sans"/>
                <a:cs typeface="Calibri" panose="020F0502020204030204" pitchFamily="34" charset="0"/>
              </a:rPr>
              <a:t>oing for the modeling part first we have to change to features to data type.</a:t>
            </a:r>
          </a:p>
          <a:p>
            <a:pPr marL="108720">
              <a:lnSpc>
                <a:spcPct val="100000"/>
              </a:lnSpc>
              <a:spcBef>
                <a:spcPts val="519"/>
              </a:spcBef>
              <a:buClr>
                <a:srgbClr val="000000"/>
              </a:buClr>
              <a:buSzPct val="45000"/>
            </a:pPr>
            <a:endParaRPr lang="en-IN" sz="2000" b="0" strike="noStrike" spc="-1" dirty="0">
              <a:latin typeface="Calibri" panose="020F0502020204030204" pitchFamily="34" charset="0"/>
              <a:cs typeface="Calibri" panose="020F0502020204030204" pitchFamily="34" charset="0"/>
            </a:endParaRPr>
          </a:p>
          <a:p>
            <a:pPr marL="432000" indent="-323280">
              <a:lnSpc>
                <a:spcPct val="100000"/>
              </a:lnSpc>
              <a:spcBef>
                <a:spcPts val="519"/>
              </a:spcBef>
              <a:buClr>
                <a:srgbClr val="000000"/>
              </a:buClr>
              <a:buSzPct val="45000"/>
              <a:buFont typeface="Wingdings" charset="2"/>
              <a:buChar char=""/>
            </a:pPr>
            <a:r>
              <a:rPr lang="en-US" sz="2000" b="0" strike="noStrike" spc="-1" dirty="0">
                <a:solidFill>
                  <a:srgbClr val="000000"/>
                </a:solidFill>
                <a:latin typeface="Calibri" panose="020F0502020204030204" pitchFamily="34" charset="0"/>
                <a:ea typeface="DejaVu Sans"/>
                <a:cs typeface="Calibri" panose="020F0502020204030204" pitchFamily="34" charset="0"/>
              </a:rPr>
              <a:t>We have do feature scaling to scaling the data.</a:t>
            </a:r>
          </a:p>
          <a:p>
            <a:pPr marL="108720">
              <a:lnSpc>
                <a:spcPct val="100000"/>
              </a:lnSpc>
              <a:spcBef>
                <a:spcPts val="519"/>
              </a:spcBef>
              <a:buClr>
                <a:srgbClr val="000000"/>
              </a:buClr>
              <a:buSzPct val="45000"/>
            </a:pPr>
            <a:endParaRPr lang="en-IN" sz="2000" b="0" strike="noStrike" spc="-1" dirty="0">
              <a:latin typeface="Calibri" panose="020F0502020204030204" pitchFamily="34" charset="0"/>
              <a:cs typeface="Calibri" panose="020F0502020204030204" pitchFamily="34" charset="0"/>
            </a:endParaRPr>
          </a:p>
          <a:p>
            <a:pPr marL="432000" indent="-323280">
              <a:lnSpc>
                <a:spcPct val="100000"/>
              </a:lnSpc>
              <a:spcBef>
                <a:spcPts val="519"/>
              </a:spcBef>
              <a:buClr>
                <a:srgbClr val="000000"/>
              </a:buClr>
              <a:buSzPct val="45000"/>
              <a:buFont typeface="Wingdings" charset="2"/>
              <a:buChar char=""/>
            </a:pPr>
            <a:r>
              <a:rPr lang="en-US" sz="2000" b="0" strike="noStrike" spc="-1" dirty="0">
                <a:solidFill>
                  <a:srgbClr val="000000"/>
                </a:solidFill>
                <a:latin typeface="Calibri" panose="020F0502020204030204" pitchFamily="34" charset="0"/>
                <a:ea typeface="DejaVu Sans"/>
                <a:cs typeface="Calibri" panose="020F0502020204030204" pitchFamily="34" charset="0"/>
              </a:rPr>
              <a:t>First we see the result without doing hyper-parameter tuning. </a:t>
            </a:r>
          </a:p>
          <a:p>
            <a:pPr marL="108720">
              <a:lnSpc>
                <a:spcPct val="100000"/>
              </a:lnSpc>
              <a:spcBef>
                <a:spcPts val="519"/>
              </a:spcBef>
              <a:buClr>
                <a:srgbClr val="000000"/>
              </a:buClr>
              <a:buSzPct val="45000"/>
            </a:pPr>
            <a:endParaRPr lang="en-IN" sz="2000" b="0" strike="noStrike" spc="-1" dirty="0">
              <a:latin typeface="Calibri" panose="020F0502020204030204" pitchFamily="34" charset="0"/>
              <a:cs typeface="Calibri" panose="020F0502020204030204" pitchFamily="34" charset="0"/>
            </a:endParaRPr>
          </a:p>
          <a:p>
            <a:pPr marL="432000" indent="-323280">
              <a:lnSpc>
                <a:spcPct val="100000"/>
              </a:lnSpc>
              <a:spcBef>
                <a:spcPts val="519"/>
              </a:spcBef>
              <a:buClr>
                <a:srgbClr val="000000"/>
              </a:buClr>
              <a:buSzPct val="45000"/>
              <a:buFont typeface="Wingdings" charset="2"/>
              <a:buChar char=""/>
            </a:pPr>
            <a:r>
              <a:rPr lang="en-US" sz="2000" b="0" strike="noStrike" spc="-1" dirty="0">
                <a:solidFill>
                  <a:srgbClr val="000000"/>
                </a:solidFill>
                <a:latin typeface="Calibri" panose="020F0502020204030204" pitchFamily="34" charset="0"/>
                <a:ea typeface="DejaVu Sans"/>
                <a:cs typeface="Calibri" panose="020F0502020204030204" pitchFamily="34" charset="0"/>
              </a:rPr>
              <a:t>We have to see several models as our evaluation model without using hyper-parameter  tuning. See their result &amp; after that we </a:t>
            </a:r>
            <a:r>
              <a:rPr lang="en-US" sz="2000" spc="-1" dirty="0">
                <a:solidFill>
                  <a:srgbClr val="000000"/>
                </a:solidFill>
                <a:latin typeface="Calibri" panose="020F0502020204030204" pitchFamily="34" charset="0"/>
                <a:ea typeface="DejaVu Sans"/>
                <a:cs typeface="Calibri" panose="020F0502020204030204" pitchFamily="34" charset="0"/>
              </a:rPr>
              <a:t>have to do </a:t>
            </a:r>
            <a:r>
              <a:rPr lang="en-US" sz="2000" b="0" strike="noStrike" spc="-1" dirty="0">
                <a:solidFill>
                  <a:srgbClr val="000000"/>
                </a:solidFill>
                <a:latin typeface="Calibri" panose="020F0502020204030204" pitchFamily="34" charset="0"/>
                <a:ea typeface="DejaVu Sans"/>
                <a:cs typeface="Calibri" panose="020F0502020204030204" pitchFamily="34" charset="0"/>
              </a:rPr>
              <a:t>hyper-parameter tuning . </a:t>
            </a:r>
            <a:r>
              <a:rPr lang="en-US" sz="2000" spc="-1" dirty="0">
                <a:solidFill>
                  <a:srgbClr val="000000"/>
                </a:solidFill>
                <a:latin typeface="Calibri" panose="020F0502020204030204" pitchFamily="34" charset="0"/>
                <a:ea typeface="DejaVu Sans"/>
                <a:cs typeface="Calibri" panose="020F0502020204030204" pitchFamily="34" charset="0"/>
              </a:rPr>
              <a:t>C</a:t>
            </a:r>
            <a:r>
              <a:rPr lang="en-US" sz="2000" b="0" strike="noStrike" spc="-1" dirty="0">
                <a:solidFill>
                  <a:srgbClr val="000000"/>
                </a:solidFill>
                <a:latin typeface="Calibri" panose="020F0502020204030204" pitchFamily="34" charset="0"/>
                <a:ea typeface="DejaVu Sans"/>
                <a:cs typeface="Calibri" panose="020F0502020204030204" pitchFamily="34" charset="0"/>
              </a:rPr>
              <a:t>ompare both the result that which one gives better  R_2 score.</a:t>
            </a:r>
            <a:endParaRPr lang="en-IN" sz="2000" b="0" strike="noStrike" spc="-1" dirty="0">
              <a:latin typeface="Calibri" panose="020F0502020204030204" pitchFamily="34" charset="0"/>
              <a:cs typeface="Calibri" panose="020F0502020204030204" pitchFamily="34" charset="0"/>
            </a:endParaRPr>
          </a:p>
          <a:p>
            <a:endParaRPr lang="en-US"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523028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E3939CB-48EF-461C-BF9C-2D53F42CBA99}"/>
              </a:ext>
            </a:extLst>
          </p:cNvPr>
          <p:cNvSpPr txBox="1"/>
          <p:nvPr/>
        </p:nvSpPr>
        <p:spPr>
          <a:xfrm>
            <a:off x="257576" y="437881"/>
            <a:ext cx="9272789" cy="2557880"/>
          </a:xfrm>
          <a:prstGeom prst="rect">
            <a:avLst/>
          </a:prstGeom>
          <a:noFill/>
        </p:spPr>
        <p:txBody>
          <a:bodyPr wrap="square" rtlCol="0">
            <a:spAutoFit/>
          </a:bodyPr>
          <a:lstStyle/>
          <a:p>
            <a:pPr marL="0" marR="0" algn="just">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Calibri" panose="020F0502020204030204" pitchFamily="34" charset="0"/>
              </a:rPr>
              <a:t>Cross Validation:</a:t>
            </a:r>
            <a:endParaRPr lang="en-US" b="1" dirty="0">
              <a:latin typeface="Calibri" panose="020F0502020204030204" pitchFamily="34" charset="0"/>
              <a:ea typeface="Calibri" panose="020F0502020204030204" pitchFamily="34" charset="0"/>
              <a:cs typeface="Calibri" panose="020F0502020204030204" pitchFamily="34" charset="0"/>
            </a:endParaRPr>
          </a:p>
          <a:p>
            <a:pPr marL="0" marR="0" algn="just">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This technique is used to check whether out data set is over fitting or under fitting. If model score is high and cv score is less, it means model perform well in train dataset but did not perform well in unseen or test dataset. Feature selection is the best way to overcome the overfitting problem.</a:t>
            </a:r>
          </a:p>
          <a:p>
            <a:pPr marL="0" marR="0" algn="just">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There are 3 ways for the validation. </a:t>
            </a:r>
            <a:r>
              <a:rPr lang="en-US" sz="1800" dirty="0" err="1">
                <a:effectLst/>
                <a:latin typeface="Calibri" panose="020F0502020204030204" pitchFamily="34" charset="0"/>
                <a:ea typeface="Calibri" panose="020F0502020204030204" pitchFamily="34" charset="0"/>
                <a:cs typeface="Calibri" panose="020F0502020204030204" pitchFamily="34" charset="0"/>
              </a:rPr>
              <a:t>KFold</a:t>
            </a:r>
            <a:r>
              <a:rPr lang="en-US" sz="1800" dirty="0">
                <a:effectLst/>
                <a:latin typeface="Calibri" panose="020F0502020204030204" pitchFamily="34" charset="0"/>
                <a:ea typeface="Calibri" panose="020F0502020204030204" pitchFamily="34" charset="0"/>
                <a:cs typeface="Calibri" panose="020F0502020204030204" pitchFamily="34" charset="0"/>
              </a:rPr>
              <a:t> Cross validation score, Hold Out Methods and LOOCV.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r>
              <a:rPr lang="en-US" sz="1800" b="1" dirty="0" err="1">
                <a:effectLst/>
                <a:latin typeface="Calibri" panose="020F0502020204030204" pitchFamily="34" charset="0"/>
                <a:ea typeface="Calibri" panose="020F0502020204030204" pitchFamily="34" charset="0"/>
                <a:cs typeface="Calibri" panose="020F0502020204030204" pitchFamily="34" charset="0"/>
              </a:rPr>
              <a:t>KFold</a:t>
            </a:r>
            <a:r>
              <a:rPr lang="en-US" sz="1800" b="1" dirty="0">
                <a:effectLst/>
                <a:latin typeface="Calibri" panose="020F0502020204030204" pitchFamily="34" charset="0"/>
                <a:ea typeface="Calibri" panose="020F0502020204030204" pitchFamily="34" charset="0"/>
                <a:cs typeface="Calibri" panose="020F0502020204030204" pitchFamily="34" charset="0"/>
              </a:rPr>
              <a:t>:</a:t>
            </a:r>
            <a:r>
              <a:rPr lang="en-US" sz="1800" dirty="0">
                <a:effectLst/>
                <a:latin typeface="Calibri" panose="020F0502020204030204" pitchFamily="34" charset="0"/>
                <a:ea typeface="Calibri" panose="020F0502020204030204" pitchFamily="34" charset="0"/>
                <a:cs typeface="Calibri" panose="020F0502020204030204" pitchFamily="34" charset="0"/>
              </a:rPr>
              <a:t> - In this technique it will rotate the data into the k-fold times.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4" name="Picture 3">
            <a:extLst>
              <a:ext uri="{FF2B5EF4-FFF2-40B4-BE49-F238E27FC236}">
                <a16:creationId xmlns:a16="http://schemas.microsoft.com/office/drawing/2014/main" id="{5B37EDE5-4CD9-4E0D-8D76-514C8298F4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1525" y="2646391"/>
            <a:ext cx="4658375" cy="4211609"/>
          </a:xfrm>
          <a:prstGeom prst="rect">
            <a:avLst/>
          </a:prstGeom>
        </p:spPr>
      </p:pic>
    </p:spTree>
    <p:extLst>
      <p:ext uri="{BB962C8B-B14F-4D97-AF65-F5344CB8AC3E}">
        <p14:creationId xmlns:p14="http://schemas.microsoft.com/office/powerpoint/2010/main" val="11131368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33C11A7-9905-4B25-99E5-B3C8FF08FE5B}"/>
              </a:ext>
            </a:extLst>
          </p:cNvPr>
          <p:cNvSpPr txBox="1"/>
          <p:nvPr/>
        </p:nvSpPr>
        <p:spPr>
          <a:xfrm>
            <a:off x="386366" y="399245"/>
            <a:ext cx="9144000" cy="1169679"/>
          </a:xfrm>
          <a:prstGeom prst="rect">
            <a:avLst/>
          </a:prstGeom>
          <a:noFill/>
        </p:spPr>
        <p:txBody>
          <a:bodyPr wrap="square" rtlCol="0">
            <a:spAutoFit/>
          </a:bodyPr>
          <a:lstStyle/>
          <a:p>
            <a:pPr marL="0" marR="0" algn="just">
              <a:lnSpc>
                <a:spcPct val="107000"/>
              </a:lnSpc>
              <a:spcBef>
                <a:spcPts val="0"/>
              </a:spcBef>
              <a:spcAft>
                <a:spcPts val="800"/>
              </a:spcAft>
            </a:pPr>
            <a:r>
              <a:rPr lang="en-US" sz="2400" b="1" dirty="0">
                <a:effectLst/>
                <a:latin typeface="Calibri" panose="020F0502020204030204" pitchFamily="34" charset="0"/>
                <a:ea typeface="Calibri" panose="020F0502020204030204" pitchFamily="34" charset="0"/>
                <a:cs typeface="Calibri" panose="020F0502020204030204" pitchFamily="34" charset="0"/>
              </a:rPr>
              <a:t>LOOCV:</a:t>
            </a:r>
          </a:p>
          <a:p>
            <a:pPr marL="0" marR="0" algn="just">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Leave one out cross validation, It will take one row for test and remaining for training so each and every row go for test. That means it is time-consuming process.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FBE57DAF-4CEC-43E2-9E0A-01B8A8C326B1}"/>
              </a:ext>
            </a:extLst>
          </p:cNvPr>
          <p:cNvSpPr txBox="1"/>
          <p:nvPr/>
        </p:nvSpPr>
        <p:spPr>
          <a:xfrm>
            <a:off x="386366" y="1674254"/>
            <a:ext cx="9929611" cy="4608377"/>
          </a:xfrm>
          <a:prstGeom prst="rect">
            <a:avLst/>
          </a:prstGeom>
          <a:noFill/>
        </p:spPr>
        <p:txBody>
          <a:bodyPr wrap="square" rtlCol="0">
            <a:spAutoFit/>
          </a:bodyPr>
          <a:lstStyle/>
          <a:p>
            <a:pPr marL="0" marR="0" algn="just">
              <a:lnSpc>
                <a:spcPct val="107000"/>
              </a:lnSpc>
              <a:spcBef>
                <a:spcPts val="0"/>
              </a:spcBef>
              <a:spcAft>
                <a:spcPts val="800"/>
              </a:spcAft>
            </a:pPr>
            <a:r>
              <a:rPr lang="en-US" sz="2400" b="1" dirty="0">
                <a:effectLst/>
                <a:latin typeface="Calibri" panose="020F0502020204030204" pitchFamily="34" charset="0"/>
                <a:ea typeface="Calibri" panose="020F0502020204030204" pitchFamily="34" charset="0"/>
                <a:cs typeface="Calibri" panose="020F0502020204030204" pitchFamily="34" charset="0"/>
              </a:rPr>
              <a:t>Conclusion And Remarks:</a:t>
            </a:r>
          </a:p>
          <a:p>
            <a:pPr marL="285750" marR="0" indent="-285750" algn="just">
              <a:lnSpc>
                <a:spcPct val="107000"/>
              </a:lnSpc>
              <a:spcBef>
                <a:spcPts val="0"/>
              </a:spcBef>
              <a:spcAft>
                <a:spcPts val="800"/>
              </a:spcAft>
              <a:buFont typeface="Arial" panose="020B0604020202020204" pitchFamily="34" charset="0"/>
              <a:buChar char="•"/>
            </a:pPr>
            <a:r>
              <a:rPr lang="en-US" sz="2000" dirty="0">
                <a:effectLst/>
                <a:latin typeface="Calibri" panose="020F0502020204030204" pitchFamily="34" charset="0"/>
                <a:ea typeface="Calibri" panose="020F0502020204030204" pitchFamily="34" charset="0"/>
                <a:cs typeface="Calibri" panose="020F0502020204030204" pitchFamily="34" charset="0"/>
              </a:rPr>
              <a:t>From this model we can predict the House price prediction of different variables. How the prices are varying actually according to that each one can take their prescribed house.</a:t>
            </a:r>
          </a:p>
          <a:p>
            <a:pPr marR="0" algn="just">
              <a:lnSpc>
                <a:spcPct val="107000"/>
              </a:lnSpc>
              <a:spcBef>
                <a:spcPts val="0"/>
              </a:spcBef>
              <a:spcAft>
                <a:spcPts val="800"/>
              </a:spcAft>
            </a:pP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285750" marR="0" indent="-285750" algn="just">
              <a:lnSpc>
                <a:spcPct val="107000"/>
              </a:lnSpc>
              <a:spcBef>
                <a:spcPts val="0"/>
              </a:spcBef>
              <a:spcAft>
                <a:spcPts val="800"/>
              </a:spcAft>
              <a:buFont typeface="Arial" panose="020B0604020202020204" pitchFamily="34" charset="0"/>
              <a:buChar char="•"/>
            </a:pPr>
            <a:r>
              <a:rPr lang="en-US" sz="2000" dirty="0">
                <a:effectLst/>
                <a:latin typeface="Calibri" panose="020F0502020204030204" pitchFamily="34" charset="0"/>
                <a:ea typeface="Calibri" panose="020F0502020204030204" pitchFamily="34" charset="0"/>
                <a:cs typeface="Calibri" panose="020F0502020204030204" pitchFamily="34" charset="0"/>
              </a:rPr>
              <a:t>We used different regression methods to test the process of the model like Linear Regression, Decision tree Regression, Lasso Regression, Ridge Regression  and Ada boosting Regression, Random Forest Regression, Gradient Regression, SGD Regression . </a:t>
            </a:r>
          </a:p>
          <a:p>
            <a:pPr marL="285750" marR="0" indent="-285750" algn="just">
              <a:lnSpc>
                <a:spcPct val="107000"/>
              </a:lnSpc>
              <a:spcBef>
                <a:spcPts val="0"/>
              </a:spcBef>
              <a:spcAft>
                <a:spcPts val="800"/>
              </a:spcAft>
              <a:buFont typeface="Arial" panose="020B0604020202020204" pitchFamily="34" charset="0"/>
              <a:buChar char="•"/>
            </a:pP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285750" marR="0" indent="-285750" algn="just">
              <a:lnSpc>
                <a:spcPct val="107000"/>
              </a:lnSpc>
              <a:spcBef>
                <a:spcPts val="0"/>
              </a:spcBef>
              <a:spcAft>
                <a:spcPts val="800"/>
              </a:spcAft>
              <a:buFont typeface="Arial" panose="020B0604020202020204" pitchFamily="34" charset="0"/>
              <a:buChar char="•"/>
            </a:pPr>
            <a:r>
              <a:rPr lang="en-US" sz="2000" dirty="0">
                <a:effectLst/>
                <a:latin typeface="Calibri" panose="020F0502020204030204" pitchFamily="34" charset="0"/>
                <a:ea typeface="Calibri" panose="020F0502020204030204" pitchFamily="34" charset="0"/>
                <a:cs typeface="Calibri" panose="020F0502020204030204" pitchFamily="34" charset="0"/>
              </a:rPr>
              <a:t>We get good score in Ridge Regressor got r2_score of 89.58% on training data, mean absolute error is 35.10% , Difference </a:t>
            </a:r>
            <a:r>
              <a:rPr lang="en-US" sz="2000" dirty="0">
                <a:latin typeface="Calibri" panose="020F0502020204030204" pitchFamily="34" charset="0"/>
                <a:ea typeface="Calibri" panose="020F0502020204030204" pitchFamily="34" charset="0"/>
                <a:cs typeface="Calibri" panose="020F0502020204030204" pitchFamily="34" charset="0"/>
              </a:rPr>
              <a:t>b</a:t>
            </a:r>
            <a:r>
              <a:rPr lang="en-US" sz="2000" dirty="0">
                <a:effectLst/>
                <a:latin typeface="Calibri" panose="020F0502020204030204" pitchFamily="34" charset="0"/>
                <a:ea typeface="Calibri" panose="020F0502020204030204" pitchFamily="34" charset="0"/>
                <a:cs typeface="Calibri" panose="020F0502020204030204" pitchFamily="34" charset="0"/>
              </a:rPr>
              <a:t>etween score and validation score also nice but not in 1</a:t>
            </a:r>
            <a:r>
              <a:rPr lang="en-US" sz="2000" baseline="30000" dirty="0">
                <a:effectLst/>
                <a:latin typeface="Calibri" panose="020F0502020204030204" pitchFamily="34" charset="0"/>
                <a:ea typeface="Calibri" panose="020F0502020204030204" pitchFamily="34" charset="0"/>
                <a:cs typeface="Calibri" panose="020F0502020204030204" pitchFamily="34" charset="0"/>
              </a:rPr>
              <a:t>st</a:t>
            </a:r>
            <a:r>
              <a:rPr lang="en-US" sz="2000" dirty="0">
                <a:effectLst/>
                <a:latin typeface="Calibri" panose="020F0502020204030204" pitchFamily="34" charset="0"/>
                <a:ea typeface="Calibri" panose="020F0502020204030204" pitchFamily="34" charset="0"/>
                <a:cs typeface="Calibri" panose="020F0502020204030204" pitchFamily="34" charset="0"/>
              </a:rPr>
              <a:t> position but comparatively with all the variables and cross validation value also is high in Ridge Regressor .Than the model performance is excellent.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120644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B4ACD-1F5A-4FBD-A537-67E069D3BE4F}"/>
              </a:ext>
            </a:extLst>
          </p:cNvPr>
          <p:cNvSpPr>
            <a:spLocks noGrp="1"/>
          </p:cNvSpPr>
          <p:nvPr>
            <p:ph type="title"/>
          </p:nvPr>
        </p:nvSpPr>
        <p:spPr/>
        <p:txBody>
          <a:bodyPr/>
          <a:lstStyle/>
          <a:p>
            <a:r>
              <a:rPr lang="en-US" dirty="0"/>
              <a:t>FINALIZE THE MODEL</a:t>
            </a:r>
          </a:p>
        </p:txBody>
      </p:sp>
      <p:sp>
        <p:nvSpPr>
          <p:cNvPr id="3" name="TextBox 2">
            <a:extLst>
              <a:ext uri="{FF2B5EF4-FFF2-40B4-BE49-F238E27FC236}">
                <a16:creationId xmlns:a16="http://schemas.microsoft.com/office/drawing/2014/main" id="{F838A9AA-CA2E-4A86-BB9F-597C52B37606}"/>
              </a:ext>
            </a:extLst>
          </p:cNvPr>
          <p:cNvSpPr txBox="1"/>
          <p:nvPr/>
        </p:nvSpPr>
        <p:spPr>
          <a:xfrm>
            <a:off x="677334" y="2060620"/>
            <a:ext cx="9239398" cy="1541448"/>
          </a:xfrm>
          <a:prstGeom prst="rect">
            <a:avLst/>
          </a:prstGeom>
          <a:noFill/>
        </p:spPr>
        <p:txBody>
          <a:bodyPr wrap="square" rtlCol="0">
            <a:spAutoFit/>
          </a:bodyPr>
          <a:lstStyle/>
          <a:p>
            <a:pPr marL="342900" indent="-342900">
              <a:lnSpc>
                <a:spcPct val="100000"/>
              </a:lnSpc>
              <a:spcBef>
                <a:spcPts val="519"/>
              </a:spcBef>
              <a:buFont typeface="Arial" panose="020B0604020202020204" pitchFamily="34" charset="0"/>
              <a:buChar char="•"/>
            </a:pPr>
            <a:r>
              <a:rPr lang="en-US" b="0" strike="noStrike" spc="-1" dirty="0">
                <a:solidFill>
                  <a:srgbClr val="000000"/>
                </a:solidFill>
                <a:latin typeface="Calibri" panose="020F0502020204030204" pitchFamily="34" charset="0"/>
                <a:ea typeface="DejaVu Sans"/>
                <a:cs typeface="Calibri" panose="020F0502020204030204" pitchFamily="34" charset="0"/>
              </a:rPr>
              <a:t>After we analyze the model the Ridge Model gives us the better result whe</a:t>
            </a:r>
            <a:r>
              <a:rPr lang="en-US" spc="-1" dirty="0">
                <a:solidFill>
                  <a:srgbClr val="000000"/>
                </a:solidFill>
                <a:latin typeface="Calibri" panose="020F0502020204030204" pitchFamily="34" charset="0"/>
                <a:ea typeface="DejaVu Sans"/>
                <a:cs typeface="Calibri" panose="020F0502020204030204" pitchFamily="34" charset="0"/>
              </a:rPr>
              <a:t>n comparing mean absolute error, mean squared error ,</a:t>
            </a:r>
            <a:r>
              <a:rPr lang="en-US" b="0" strike="noStrike" spc="-1" dirty="0">
                <a:solidFill>
                  <a:srgbClr val="000000"/>
                </a:solidFill>
                <a:latin typeface="Calibri" panose="020F0502020204030204" pitchFamily="34" charset="0"/>
                <a:cs typeface="Calibri" panose="020F0502020204030204" pitchFamily="34" charset="0"/>
              </a:rPr>
              <a:t>R2_score and cross validation.</a:t>
            </a:r>
          </a:p>
          <a:p>
            <a:pPr marL="342900" indent="-342900">
              <a:spcBef>
                <a:spcPts val="519"/>
              </a:spcBef>
              <a:buFont typeface="Arial" panose="020B0604020202020204" pitchFamily="34" charset="0"/>
              <a:buChar char="•"/>
            </a:pPr>
            <a:r>
              <a:rPr lang="en-US" spc="-5" dirty="0">
                <a:solidFill>
                  <a:srgbClr val="292929"/>
                </a:solidFill>
                <a:effectLst/>
                <a:latin typeface="Calibri" panose="020F0502020204030204" pitchFamily="34" charset="0"/>
                <a:ea typeface="Calibri" panose="020F0502020204030204" pitchFamily="34" charset="0"/>
                <a:cs typeface="Calibri" panose="020F0502020204030204" pitchFamily="34" charset="0"/>
              </a:rPr>
              <a:t>We further proceed to test the object then we have to save the model using pickle, and create a data frame of predicted values.</a:t>
            </a:r>
            <a:endParaRPr lang="en-US" dirty="0">
              <a:effectLst/>
              <a:latin typeface="Calibri" panose="020F0502020204030204" pitchFamily="34" charset="0"/>
              <a:ea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C202CBEB-6E61-4B6A-95C4-9A6B3C2F5F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2447" y="3335470"/>
            <a:ext cx="9469171" cy="1227271"/>
          </a:xfrm>
          <a:prstGeom prst="rect">
            <a:avLst/>
          </a:prstGeom>
        </p:spPr>
      </p:pic>
      <p:pic>
        <p:nvPicPr>
          <p:cNvPr id="7" name="Picture 6">
            <a:extLst>
              <a:ext uri="{FF2B5EF4-FFF2-40B4-BE49-F238E27FC236}">
                <a16:creationId xmlns:a16="http://schemas.microsoft.com/office/drawing/2014/main" id="{322BE541-92EC-4769-8FE9-F04B45C817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30395" y="2987898"/>
            <a:ext cx="2572109" cy="3767071"/>
          </a:xfrm>
          <a:prstGeom prst="rect">
            <a:avLst/>
          </a:prstGeom>
        </p:spPr>
      </p:pic>
      <p:pic>
        <p:nvPicPr>
          <p:cNvPr id="9" name="Picture 8">
            <a:extLst>
              <a:ext uri="{FF2B5EF4-FFF2-40B4-BE49-F238E27FC236}">
                <a16:creationId xmlns:a16="http://schemas.microsoft.com/office/drawing/2014/main" id="{8DC12FAE-6228-4815-9E63-5BA87441FB3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60223" y="3335470"/>
            <a:ext cx="3886742" cy="3210373"/>
          </a:xfrm>
          <a:prstGeom prst="rect">
            <a:avLst/>
          </a:prstGeom>
        </p:spPr>
      </p:pic>
    </p:spTree>
    <p:extLst>
      <p:ext uri="{BB962C8B-B14F-4D97-AF65-F5344CB8AC3E}">
        <p14:creationId xmlns:p14="http://schemas.microsoft.com/office/powerpoint/2010/main" val="15813761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F9A3C-F09B-4184-9990-A381D6CB1570}"/>
              </a:ext>
            </a:extLst>
          </p:cNvPr>
          <p:cNvSpPr>
            <a:spLocks noGrp="1"/>
          </p:cNvSpPr>
          <p:nvPr>
            <p:ph type="title"/>
          </p:nvPr>
        </p:nvSpPr>
        <p:spPr/>
        <p:txBody>
          <a:bodyPr/>
          <a:lstStyle/>
          <a:p>
            <a:r>
              <a:rPr lang="en-US" dirty="0"/>
              <a:t>CONCLUSION</a:t>
            </a:r>
          </a:p>
        </p:txBody>
      </p:sp>
      <p:sp>
        <p:nvSpPr>
          <p:cNvPr id="3" name="TextBox 2">
            <a:extLst>
              <a:ext uri="{FF2B5EF4-FFF2-40B4-BE49-F238E27FC236}">
                <a16:creationId xmlns:a16="http://schemas.microsoft.com/office/drawing/2014/main" id="{E8ED4CBE-04BF-4CB1-8391-1ACCC07232AA}"/>
              </a:ext>
            </a:extLst>
          </p:cNvPr>
          <p:cNvSpPr txBox="1"/>
          <p:nvPr/>
        </p:nvSpPr>
        <p:spPr>
          <a:xfrm>
            <a:off x="5647386" y="2975019"/>
            <a:ext cx="914400" cy="914400"/>
          </a:xfrm>
          <a:prstGeom prst="rect">
            <a:avLst/>
          </a:prstGeom>
          <a:noFill/>
        </p:spPr>
        <p:txBody>
          <a:bodyPr wrap="square" rtlCol="0">
            <a:spAutoFit/>
          </a:bodyPr>
          <a:lstStyle/>
          <a:p>
            <a:endParaRPr lang="en-US" dirty="0"/>
          </a:p>
        </p:txBody>
      </p:sp>
      <p:sp>
        <p:nvSpPr>
          <p:cNvPr id="4" name="TextBox 3">
            <a:extLst>
              <a:ext uri="{FF2B5EF4-FFF2-40B4-BE49-F238E27FC236}">
                <a16:creationId xmlns:a16="http://schemas.microsoft.com/office/drawing/2014/main" id="{B5B11804-0EB1-444A-9DC0-BAFEC11E1DCD}"/>
              </a:ext>
            </a:extLst>
          </p:cNvPr>
          <p:cNvSpPr txBox="1"/>
          <p:nvPr/>
        </p:nvSpPr>
        <p:spPr>
          <a:xfrm>
            <a:off x="677333" y="1930400"/>
            <a:ext cx="9007579" cy="3416320"/>
          </a:xfrm>
          <a:prstGeom prst="rect">
            <a:avLst/>
          </a:prstGeom>
          <a:noFill/>
        </p:spPr>
        <p:txBody>
          <a:bodyPr wrap="square" rtlCol="0">
            <a:spAutoFit/>
          </a:bodyPr>
          <a:lstStyle/>
          <a:p>
            <a:pPr marL="514350" indent="-514350" algn="just">
              <a:lnSpc>
                <a:spcPct val="100000"/>
              </a:lnSpc>
              <a:buFont typeface="+mj-lt"/>
              <a:buAutoNum type="arabicPeriod"/>
            </a:pPr>
            <a:r>
              <a:rPr lang="en-US" sz="2400" b="0" strike="noStrike" spc="-1" dirty="0">
                <a:solidFill>
                  <a:srgbClr val="000000"/>
                </a:solidFill>
                <a:latin typeface="Calibri" panose="020F0502020204030204" pitchFamily="34" charset="0"/>
                <a:ea typeface="Constantia"/>
                <a:cs typeface="Calibri" panose="020F0502020204030204" pitchFamily="34" charset="0"/>
              </a:rPr>
              <a:t>We make a machine learning model in order to improve the selection of place and decide price. </a:t>
            </a:r>
            <a:endParaRPr lang="en-IN" sz="2400" b="0" strike="noStrike" spc="-1" dirty="0">
              <a:latin typeface="Calibri" panose="020F0502020204030204" pitchFamily="34" charset="0"/>
              <a:cs typeface="Calibri" panose="020F0502020204030204" pitchFamily="34" charset="0"/>
            </a:endParaRPr>
          </a:p>
          <a:p>
            <a:pPr marL="514350" indent="-514350" algn="just">
              <a:lnSpc>
                <a:spcPct val="100000"/>
              </a:lnSpc>
              <a:buFont typeface="+mj-lt"/>
              <a:buAutoNum type="arabicPeriod"/>
            </a:pPr>
            <a:endParaRPr lang="en-IN" sz="2400" b="0" strike="noStrike" spc="-1" dirty="0">
              <a:latin typeface="Calibri" panose="020F0502020204030204" pitchFamily="34" charset="0"/>
              <a:cs typeface="Calibri" panose="020F0502020204030204" pitchFamily="34" charset="0"/>
            </a:endParaRPr>
          </a:p>
          <a:p>
            <a:pPr marL="514350" indent="-514350" algn="just">
              <a:lnSpc>
                <a:spcPct val="100000"/>
              </a:lnSpc>
              <a:buFont typeface="+mj-lt"/>
              <a:buAutoNum type="arabicPeriod"/>
            </a:pPr>
            <a:r>
              <a:rPr lang="en-US" sz="2400" b="0" strike="noStrike" spc="-1" dirty="0">
                <a:solidFill>
                  <a:srgbClr val="000000"/>
                </a:solidFill>
                <a:latin typeface="Calibri" panose="020F0502020204030204" pitchFamily="34" charset="0"/>
                <a:ea typeface="Constantia"/>
                <a:cs typeface="Calibri" panose="020F0502020204030204" pitchFamily="34" charset="0"/>
              </a:rPr>
              <a:t>Our Visualization technique also helps to decide how price can change with particular feature. </a:t>
            </a:r>
            <a:endParaRPr lang="en-IN" sz="2400" b="0" strike="noStrike" spc="-1" dirty="0">
              <a:latin typeface="Calibri" panose="020F0502020204030204" pitchFamily="34" charset="0"/>
              <a:cs typeface="Calibri" panose="020F0502020204030204" pitchFamily="34" charset="0"/>
            </a:endParaRPr>
          </a:p>
          <a:p>
            <a:pPr marL="514350" indent="-514350" algn="just">
              <a:lnSpc>
                <a:spcPct val="100000"/>
              </a:lnSpc>
              <a:buFont typeface="+mj-lt"/>
              <a:buAutoNum type="arabicPeriod"/>
            </a:pPr>
            <a:endParaRPr lang="en-IN" sz="2400" b="0" strike="noStrike" spc="-1" dirty="0">
              <a:latin typeface="Calibri" panose="020F0502020204030204" pitchFamily="34" charset="0"/>
              <a:cs typeface="Calibri" panose="020F0502020204030204" pitchFamily="34" charset="0"/>
            </a:endParaRPr>
          </a:p>
          <a:p>
            <a:pPr marL="514350" indent="-514350" algn="just">
              <a:lnSpc>
                <a:spcPct val="100000"/>
              </a:lnSpc>
              <a:buFont typeface="+mj-lt"/>
              <a:buAutoNum type="arabicPeriod"/>
            </a:pPr>
            <a:r>
              <a:rPr lang="en-US" sz="2400" b="0" strike="noStrike" spc="-1" dirty="0">
                <a:solidFill>
                  <a:srgbClr val="000000"/>
                </a:solidFill>
                <a:latin typeface="Calibri" panose="020F0502020204030204" pitchFamily="34" charset="0"/>
                <a:ea typeface="Constantia"/>
                <a:cs typeface="Calibri" panose="020F0502020204030204" pitchFamily="34" charset="0"/>
              </a:rPr>
              <a:t>The client wants some predictions that could help them in further  selection of price strategies and our ML model helps them to do same with more effectively.</a:t>
            </a:r>
            <a:endParaRPr lang="en-IN" sz="2400" b="0" strike="noStrike" spc="-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529787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4FFB46A-BCF6-4BE9-9F1B-FC864F9EEB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4324" y="1442434"/>
            <a:ext cx="8867721" cy="4764177"/>
          </a:xfrm>
          <a:prstGeom prst="rect">
            <a:avLst/>
          </a:prstGeom>
        </p:spPr>
      </p:pic>
    </p:spTree>
    <p:extLst>
      <p:ext uri="{BB962C8B-B14F-4D97-AF65-F5344CB8AC3E}">
        <p14:creationId xmlns:p14="http://schemas.microsoft.com/office/powerpoint/2010/main" val="31696824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8C3DF3E-7DF9-4323-B3AC-7AA0AA52FFAC}"/>
              </a:ext>
            </a:extLst>
          </p:cNvPr>
          <p:cNvSpPr>
            <a:spLocks noGrp="1"/>
          </p:cNvSpPr>
          <p:nvPr>
            <p:ph type="title"/>
          </p:nvPr>
        </p:nvSpPr>
        <p:spPr>
          <a:xfrm>
            <a:off x="66141" y="-92333"/>
            <a:ext cx="9810604" cy="1216024"/>
          </a:xfrm>
        </p:spPr>
        <p:txBody>
          <a:bodyPr>
            <a:normAutofit fontScale="90000"/>
          </a:bodyPr>
          <a:lstStyle/>
          <a:p>
            <a:pPr algn="ctr"/>
            <a:br>
              <a:rPr lang="en-US" dirty="0"/>
            </a:br>
            <a:r>
              <a:rPr lang="en-US" sz="4400" dirty="0"/>
              <a:t>Topics:</a:t>
            </a:r>
          </a:p>
        </p:txBody>
      </p:sp>
      <p:sp>
        <p:nvSpPr>
          <p:cNvPr id="2" name="Vertical Text Placeholder 1">
            <a:extLst>
              <a:ext uri="{FF2B5EF4-FFF2-40B4-BE49-F238E27FC236}">
                <a16:creationId xmlns:a16="http://schemas.microsoft.com/office/drawing/2014/main" id="{179A2658-F3C5-4ADD-8A58-32879E16F91B}"/>
              </a:ext>
            </a:extLst>
          </p:cNvPr>
          <p:cNvSpPr>
            <a:spLocks noGrp="1"/>
          </p:cNvSpPr>
          <p:nvPr>
            <p:ph type="body" orient="vert" idx="1"/>
          </p:nvPr>
        </p:nvSpPr>
        <p:spPr>
          <a:xfrm>
            <a:off x="249020" y="1123691"/>
            <a:ext cx="9810604" cy="5443713"/>
          </a:xfrm>
        </p:spPr>
        <p:txBody>
          <a:bodyPr vert="horz" anchor="b">
            <a:noAutofit/>
          </a:bodyPr>
          <a:lstStyle/>
          <a:p>
            <a:r>
              <a:rPr lang="en-US" sz="2800" dirty="0">
                <a:latin typeface="Calibri" panose="020F0502020204030204" pitchFamily="34" charset="0"/>
                <a:cs typeface="Calibri" panose="020F0502020204030204" pitchFamily="34" charset="0"/>
              </a:rPr>
              <a:t>Overview.</a:t>
            </a:r>
          </a:p>
          <a:p>
            <a:r>
              <a:rPr lang="en-US" sz="2800" dirty="0">
                <a:latin typeface="Calibri" panose="020F0502020204030204" pitchFamily="34" charset="0"/>
                <a:cs typeface="Calibri" panose="020F0502020204030204" pitchFamily="34" charset="0"/>
              </a:rPr>
              <a:t>Problem Statement.</a:t>
            </a:r>
          </a:p>
          <a:p>
            <a:r>
              <a:rPr lang="en-US" sz="2800" dirty="0">
                <a:latin typeface="Calibri" panose="020F0502020204030204" pitchFamily="34" charset="0"/>
                <a:cs typeface="Calibri" panose="020F0502020204030204" pitchFamily="34" charset="0"/>
              </a:rPr>
              <a:t>Problem Understanding.</a:t>
            </a:r>
          </a:p>
          <a:p>
            <a:r>
              <a:rPr lang="en-US" sz="2800" dirty="0">
                <a:latin typeface="Calibri" panose="020F0502020204030204" pitchFamily="34" charset="0"/>
                <a:cs typeface="Calibri" panose="020F0502020204030204" pitchFamily="34" charset="0"/>
              </a:rPr>
              <a:t>Exploratory data analysis.</a:t>
            </a:r>
          </a:p>
          <a:p>
            <a:r>
              <a:rPr lang="en-US" sz="2800" dirty="0">
                <a:latin typeface="Calibri" panose="020F0502020204030204" pitchFamily="34" charset="0"/>
                <a:cs typeface="Calibri" panose="020F0502020204030204" pitchFamily="34" charset="0"/>
              </a:rPr>
              <a:t>Visualizations.</a:t>
            </a:r>
          </a:p>
          <a:p>
            <a:r>
              <a:rPr lang="en-US" sz="2800" dirty="0">
                <a:latin typeface="Calibri" panose="020F0502020204030204" pitchFamily="34" charset="0"/>
                <a:cs typeface="Calibri" panose="020F0502020204030204" pitchFamily="34" charset="0"/>
              </a:rPr>
              <a:t>Model Building.</a:t>
            </a:r>
          </a:p>
          <a:p>
            <a:r>
              <a:rPr lang="en-US" sz="2800" dirty="0">
                <a:latin typeface="Calibri" panose="020F0502020204030204" pitchFamily="34" charset="0"/>
                <a:cs typeface="Calibri" panose="020F0502020204030204" pitchFamily="34" charset="0"/>
              </a:rPr>
              <a:t>Hyper Parameter Tunning.</a:t>
            </a:r>
          </a:p>
          <a:p>
            <a:r>
              <a:rPr lang="en-US" sz="2800" dirty="0">
                <a:latin typeface="Calibri" panose="020F0502020204030204" pitchFamily="34" charset="0"/>
                <a:cs typeface="Calibri" panose="020F0502020204030204" pitchFamily="34" charset="0"/>
              </a:rPr>
              <a:t>Saving the model and predictions from saved best model.</a:t>
            </a:r>
          </a:p>
          <a:p>
            <a:r>
              <a:rPr lang="en-US" sz="2800" dirty="0">
                <a:latin typeface="Calibri" panose="020F0502020204030204" pitchFamily="34" charset="0"/>
                <a:cs typeface="Calibri" panose="020F0502020204030204" pitchFamily="34" charset="0"/>
              </a:rPr>
              <a:t>Conclusion.</a:t>
            </a:r>
          </a:p>
        </p:txBody>
      </p:sp>
    </p:spTree>
    <p:extLst>
      <p:ext uri="{BB962C8B-B14F-4D97-AF65-F5344CB8AC3E}">
        <p14:creationId xmlns:p14="http://schemas.microsoft.com/office/powerpoint/2010/main" val="36890853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CDDF050-7895-4532-AC5B-FA78AF5CC3AA}"/>
              </a:ext>
            </a:extLst>
          </p:cNvPr>
          <p:cNvSpPr>
            <a:spLocks noGrp="1"/>
          </p:cNvSpPr>
          <p:nvPr>
            <p:ph type="title"/>
          </p:nvPr>
        </p:nvSpPr>
        <p:spPr/>
        <p:txBody>
          <a:bodyPr/>
          <a:lstStyle/>
          <a:p>
            <a:r>
              <a:rPr lang="en-US" dirty="0"/>
              <a:t>Overview:</a:t>
            </a:r>
          </a:p>
        </p:txBody>
      </p:sp>
      <p:sp>
        <p:nvSpPr>
          <p:cNvPr id="2" name="Vertical Text Placeholder 1">
            <a:extLst>
              <a:ext uri="{FF2B5EF4-FFF2-40B4-BE49-F238E27FC236}">
                <a16:creationId xmlns:a16="http://schemas.microsoft.com/office/drawing/2014/main" id="{1C51EFDB-20AB-47D4-A2D7-247070F660FE}"/>
              </a:ext>
            </a:extLst>
          </p:cNvPr>
          <p:cNvSpPr>
            <a:spLocks noGrp="1"/>
          </p:cNvSpPr>
          <p:nvPr>
            <p:ph type="body" orient="vert" idx="1"/>
          </p:nvPr>
        </p:nvSpPr>
        <p:spPr/>
        <p:txBody>
          <a:bodyPr vert="horz"/>
          <a:lstStyle/>
          <a:p>
            <a:pPr>
              <a:buFont typeface="Wingdings" panose="05000000000000000000" pitchFamily="2" charset="2"/>
              <a:buChar char="Ø"/>
            </a:pPr>
            <a:r>
              <a:rPr lang="en-US" sz="2400" dirty="0">
                <a:solidFill>
                  <a:schemeClr val="tx2"/>
                </a:solidFill>
                <a:latin typeface="Calibri" panose="020F0502020204030204" pitchFamily="34" charset="0"/>
                <a:cs typeface="Calibri" panose="020F0502020204030204" pitchFamily="34" charset="0"/>
              </a:rPr>
              <a:t>In this particular presentation we will be looking on:</a:t>
            </a:r>
          </a:p>
          <a:p>
            <a:pPr marL="0" indent="0">
              <a:buNone/>
            </a:pPr>
            <a:endParaRPr lang="en-US" sz="2400" dirty="0">
              <a:solidFill>
                <a:schemeClr val="tx2"/>
              </a:solidFill>
              <a:latin typeface="Calibri" panose="020F0502020204030204" pitchFamily="34" charset="0"/>
              <a:cs typeface="Calibri" panose="020F0502020204030204" pitchFamily="34" charset="0"/>
            </a:endParaRPr>
          </a:p>
          <a:p>
            <a:pPr>
              <a:buFont typeface="Wingdings" panose="05000000000000000000" pitchFamily="2" charset="2"/>
              <a:buChar char="Ø"/>
            </a:pPr>
            <a:r>
              <a:rPr lang="en-US" sz="2400" dirty="0">
                <a:solidFill>
                  <a:schemeClr val="tx2"/>
                </a:solidFill>
                <a:latin typeface="Calibri" panose="020F0502020204030204" pitchFamily="34" charset="0"/>
                <a:cs typeface="Calibri" panose="020F0502020204030204" pitchFamily="34" charset="0"/>
              </a:rPr>
              <a:t>What are the EDA steps in cleaning the dataset.</a:t>
            </a:r>
          </a:p>
          <a:p>
            <a:pPr marL="0" indent="0">
              <a:buNone/>
            </a:pPr>
            <a:endParaRPr lang="en-US" sz="2400" dirty="0">
              <a:solidFill>
                <a:schemeClr val="tx2"/>
              </a:solidFill>
              <a:latin typeface="Calibri" panose="020F0502020204030204" pitchFamily="34" charset="0"/>
              <a:cs typeface="Calibri" panose="020F0502020204030204" pitchFamily="34" charset="0"/>
            </a:endParaRPr>
          </a:p>
          <a:p>
            <a:pPr marL="560070" lvl="1" indent="-285750">
              <a:buFont typeface="Wingdings" panose="05000000000000000000" pitchFamily="2" charset="2"/>
              <a:buChar char="Ø"/>
            </a:pPr>
            <a:r>
              <a:rPr lang="en-US" sz="2400" dirty="0">
                <a:solidFill>
                  <a:schemeClr val="tx2"/>
                </a:solidFill>
                <a:latin typeface="Calibri" panose="020F0502020204030204" pitchFamily="34" charset="0"/>
                <a:cs typeface="Calibri" panose="020F0502020204030204" pitchFamily="34" charset="0"/>
              </a:rPr>
              <a:t>Overall analysis on the problem.</a:t>
            </a:r>
          </a:p>
          <a:p>
            <a:pPr marL="560070" lvl="1" indent="-285750">
              <a:buFont typeface="Wingdings" panose="05000000000000000000" pitchFamily="2" charset="2"/>
              <a:buChar char="Ø"/>
            </a:pPr>
            <a:r>
              <a:rPr lang="en-US" sz="2400" dirty="0">
                <a:solidFill>
                  <a:schemeClr val="tx2"/>
                </a:solidFill>
                <a:latin typeface="Calibri" panose="020F0502020204030204" pitchFamily="34" charset="0"/>
                <a:cs typeface="Calibri" panose="020F0502020204030204" pitchFamily="34" charset="0"/>
              </a:rPr>
              <a:t>Model building from train dataset.</a:t>
            </a:r>
          </a:p>
          <a:p>
            <a:pPr marL="560070" lvl="1" indent="-285750">
              <a:buFont typeface="Wingdings" panose="05000000000000000000" pitchFamily="2" charset="2"/>
              <a:buChar char="Ø"/>
            </a:pPr>
            <a:r>
              <a:rPr lang="en-US" sz="2400" dirty="0">
                <a:solidFill>
                  <a:schemeClr val="tx2"/>
                </a:solidFill>
                <a:latin typeface="Calibri" panose="020F0502020204030204" pitchFamily="34" charset="0"/>
                <a:cs typeface="Calibri" panose="020F0502020204030204" pitchFamily="34" charset="0"/>
              </a:rPr>
              <a:t>Predicting Housing Price for test dataset.</a:t>
            </a:r>
          </a:p>
          <a:p>
            <a:endParaRPr lang="en-US" dirty="0"/>
          </a:p>
        </p:txBody>
      </p:sp>
    </p:spTree>
    <p:extLst>
      <p:ext uri="{BB962C8B-B14F-4D97-AF65-F5344CB8AC3E}">
        <p14:creationId xmlns:p14="http://schemas.microsoft.com/office/powerpoint/2010/main" val="14083395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460B76-BAC8-48A5-98B2-E40A5239E564}"/>
              </a:ext>
            </a:extLst>
          </p:cNvPr>
          <p:cNvSpPr>
            <a:spLocks noGrp="1"/>
          </p:cNvSpPr>
          <p:nvPr>
            <p:ph type="title"/>
          </p:nvPr>
        </p:nvSpPr>
        <p:spPr>
          <a:xfrm>
            <a:off x="1050879" y="313387"/>
            <a:ext cx="9810604" cy="1216024"/>
          </a:xfrm>
        </p:spPr>
        <p:txBody>
          <a:bodyPr/>
          <a:lstStyle/>
          <a:p>
            <a:r>
              <a:rPr lang="en-US" dirty="0"/>
              <a:t>Problem Statement</a:t>
            </a:r>
          </a:p>
        </p:txBody>
      </p:sp>
      <p:sp>
        <p:nvSpPr>
          <p:cNvPr id="2" name="Vertical Text Placeholder 1">
            <a:extLst>
              <a:ext uri="{FF2B5EF4-FFF2-40B4-BE49-F238E27FC236}">
                <a16:creationId xmlns:a16="http://schemas.microsoft.com/office/drawing/2014/main" id="{D50EBFC3-C012-4053-B09E-565A3456E39C}"/>
              </a:ext>
            </a:extLst>
          </p:cNvPr>
          <p:cNvSpPr>
            <a:spLocks noGrp="1"/>
          </p:cNvSpPr>
          <p:nvPr>
            <p:ph type="body" orient="vert" idx="1"/>
          </p:nvPr>
        </p:nvSpPr>
        <p:spPr/>
        <p:txBody>
          <a:bodyPr vert="horz">
            <a:normAutofit fontScale="92500" lnSpcReduction="10000"/>
          </a:bodyPr>
          <a:lstStyle/>
          <a:p>
            <a:pPr marL="0" indent="0">
              <a:buNone/>
            </a:pPr>
            <a:r>
              <a:rPr lang="en-US" sz="2400" dirty="0">
                <a:latin typeface="Calibri" panose="020F0502020204030204" pitchFamily="34" charset="0"/>
                <a:cs typeface="Calibri" panose="020F0502020204030204" pitchFamily="34" charset="0"/>
              </a:rPr>
              <a:t>A US-based housing company named Surprise Housing has decided to enter the Australian market. The company uses data analytics to purchase houses at a price below their actual values and flip them at a higher price. For the same purpose, the company has collected a data set from the sale of houses in Australia. The data is provided in the CSV file below. </a:t>
            </a:r>
          </a:p>
          <a:p>
            <a:pPr marL="0" indent="0">
              <a:buNone/>
            </a:pPr>
            <a:r>
              <a:rPr lang="en-US" sz="2400" dirty="0">
                <a:latin typeface="Calibri" panose="020F0502020204030204" pitchFamily="34" charset="0"/>
                <a:cs typeface="Calibri" panose="020F0502020204030204" pitchFamily="34" charset="0"/>
              </a:rPr>
              <a:t>The company is looking at prospective properties to buy houses to enter the market. You are required to build a model using Machine Learning in order to predict the actual value of the prospective properties and decide whether to invest in them or not. For this company wants to know: </a:t>
            </a:r>
          </a:p>
          <a:p>
            <a:pPr marL="0" indent="0">
              <a:buNone/>
            </a:pPr>
            <a:r>
              <a:rPr lang="en-US" sz="2400" dirty="0">
                <a:latin typeface="Calibri" panose="020F0502020204030204" pitchFamily="34" charset="0"/>
                <a:cs typeface="Calibri" panose="020F0502020204030204" pitchFamily="34" charset="0"/>
              </a:rPr>
              <a:t>• Which variables are important to predict the price of variable? </a:t>
            </a:r>
          </a:p>
          <a:p>
            <a:pPr marL="0" indent="0">
              <a:buNone/>
            </a:pPr>
            <a:r>
              <a:rPr lang="en-US" sz="2400" dirty="0">
                <a:latin typeface="Calibri" panose="020F0502020204030204" pitchFamily="34" charset="0"/>
                <a:cs typeface="Calibri" panose="020F0502020204030204" pitchFamily="34" charset="0"/>
              </a:rPr>
              <a:t>• How do these variables describe the price of the house?</a:t>
            </a:r>
            <a:endParaRPr lang="en-IN" sz="2400" dirty="0">
              <a:latin typeface="Calibri" panose="020F0502020204030204" pitchFamily="34" charset="0"/>
              <a:cs typeface="Calibri" panose="020F0502020204030204" pitchFamily="34" charset="0"/>
            </a:endParaRPr>
          </a:p>
          <a:p>
            <a:endParaRPr lang="en-US" dirty="0"/>
          </a:p>
        </p:txBody>
      </p:sp>
    </p:spTree>
    <p:extLst>
      <p:ext uri="{BB962C8B-B14F-4D97-AF65-F5344CB8AC3E}">
        <p14:creationId xmlns:p14="http://schemas.microsoft.com/office/powerpoint/2010/main" val="4035367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541FE63-607C-4D07-A15D-EA816A92480E}"/>
              </a:ext>
            </a:extLst>
          </p:cNvPr>
          <p:cNvSpPr>
            <a:spLocks noGrp="1"/>
          </p:cNvSpPr>
          <p:nvPr>
            <p:ph type="title"/>
          </p:nvPr>
        </p:nvSpPr>
        <p:spPr/>
        <p:txBody>
          <a:bodyPr/>
          <a:lstStyle/>
          <a:p>
            <a:r>
              <a:rPr lang="en-US" dirty="0"/>
              <a:t>Problem Understanding</a:t>
            </a:r>
          </a:p>
        </p:txBody>
      </p:sp>
      <p:sp>
        <p:nvSpPr>
          <p:cNvPr id="2" name="Vertical Text Placeholder 1">
            <a:extLst>
              <a:ext uri="{FF2B5EF4-FFF2-40B4-BE49-F238E27FC236}">
                <a16:creationId xmlns:a16="http://schemas.microsoft.com/office/drawing/2014/main" id="{DAEA468D-22A4-44F3-B229-BA458A5ACE29}"/>
              </a:ext>
            </a:extLst>
          </p:cNvPr>
          <p:cNvSpPr>
            <a:spLocks noGrp="1"/>
          </p:cNvSpPr>
          <p:nvPr>
            <p:ph type="body" orient="vert" idx="1"/>
          </p:nvPr>
        </p:nvSpPr>
        <p:spPr/>
        <p:txBody>
          <a:bodyPr vert="horz">
            <a:noAutofit/>
          </a:bodyPr>
          <a:lstStyle/>
          <a:p>
            <a:pPr>
              <a:buFont typeface="Wingdings" panose="05000000000000000000" pitchFamily="2" charset="2"/>
              <a:buChar char="Ø"/>
            </a:pPr>
            <a:r>
              <a:rPr lang="en-IN" sz="2000" dirty="0">
                <a:solidFill>
                  <a:srgbClr val="202124"/>
                </a:solidFill>
                <a:effectLst/>
                <a:latin typeface="Calibri" panose="020F0502020204030204" pitchFamily="34" charset="0"/>
                <a:ea typeface="Calibri" panose="020F0502020204030204" pitchFamily="34" charset="0"/>
                <a:cs typeface="Calibri" panose="020F0502020204030204" pitchFamily="34" charset="0"/>
              </a:rPr>
              <a:t>House price prediction can help the developer determine the selling price of a house and can help the customer to arrange the right time to purchase a house. House Price prediction, is important to drive Real Estate efficiency. As earlier, House prices were determined by calculating the acquiring and selling price in a locality. Therefore, the House Price prediction model is very essential in filling the information gap and improve Real Estate efficiency. The aim is to predict the efficient house pricing for real estate customers with respect to their budgets and priorities. By analysing previous market trends and price ranges, and also upcoming developments future prices will be predicted. ... cost of property depending on number of attributes considered. </a:t>
            </a:r>
            <a:r>
              <a:rPr lang="en-IN" sz="2000" dirty="0">
                <a:solidFill>
                  <a:srgbClr val="111111"/>
                </a:solidFill>
                <a:effectLst/>
                <a:latin typeface="Calibri" panose="020F0502020204030204" pitchFamily="34" charset="0"/>
                <a:ea typeface="Calibri" panose="020F0502020204030204" pitchFamily="34" charset="0"/>
                <a:cs typeface="Calibri" panose="020F0502020204030204" pitchFamily="34" charset="0"/>
              </a:rPr>
              <a:t>Now as a data scientist our work is to analyse the dataset and apply our skills towards predicting house price.</a:t>
            </a:r>
            <a:endParaRPr lang="en-US"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158523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4F37D-281A-4C80-AA86-3F0AFD6CD55F}"/>
              </a:ext>
            </a:extLst>
          </p:cNvPr>
          <p:cNvSpPr>
            <a:spLocks noGrp="1"/>
          </p:cNvSpPr>
          <p:nvPr>
            <p:ph type="title"/>
          </p:nvPr>
        </p:nvSpPr>
        <p:spPr>
          <a:xfrm>
            <a:off x="646330" y="339144"/>
            <a:ext cx="8596668" cy="1320800"/>
          </a:xfrm>
        </p:spPr>
        <p:txBody>
          <a:bodyPr/>
          <a:lstStyle/>
          <a:p>
            <a:r>
              <a:rPr lang="en-US" dirty="0">
                <a:latin typeface="Calibri" panose="020F0502020204030204" pitchFamily="34" charset="0"/>
                <a:cs typeface="Calibri" panose="020F0502020204030204" pitchFamily="34" charset="0"/>
              </a:rPr>
              <a:t>Data </a:t>
            </a:r>
            <a:r>
              <a:rPr lang="en-US" dirty="0" err="1">
                <a:latin typeface="Calibri" panose="020F0502020204030204" pitchFamily="34" charset="0"/>
                <a:cs typeface="Calibri" panose="020F0502020204030204" pitchFamily="34" charset="0"/>
              </a:rPr>
              <a:t>Analysics</a:t>
            </a:r>
            <a:r>
              <a:rPr lang="en-US" dirty="0">
                <a:latin typeface="Calibri" panose="020F0502020204030204" pitchFamily="34" charset="0"/>
                <a:cs typeface="Calibri" panose="020F0502020204030204" pitchFamily="34" charset="0"/>
              </a:rPr>
              <a:t> </a:t>
            </a:r>
            <a:r>
              <a:rPr lang="en-US" dirty="0"/>
              <a:t>:</a:t>
            </a:r>
          </a:p>
        </p:txBody>
      </p:sp>
      <p:sp>
        <p:nvSpPr>
          <p:cNvPr id="4" name="TextBox 3">
            <a:extLst>
              <a:ext uri="{FF2B5EF4-FFF2-40B4-BE49-F238E27FC236}">
                <a16:creationId xmlns:a16="http://schemas.microsoft.com/office/drawing/2014/main" id="{D92AF3D2-B6D4-4BC4-A709-625E3A77D848}"/>
              </a:ext>
            </a:extLst>
          </p:cNvPr>
          <p:cNvSpPr txBox="1"/>
          <p:nvPr/>
        </p:nvSpPr>
        <p:spPr>
          <a:xfrm>
            <a:off x="677334" y="1545464"/>
            <a:ext cx="10837332" cy="3477875"/>
          </a:xfrm>
          <a:prstGeom prst="rect">
            <a:avLst/>
          </a:prstGeom>
          <a:noFill/>
        </p:spPr>
        <p:txBody>
          <a:bodyPr wrap="square" rtlCol="0">
            <a:spAutoFit/>
          </a:bodyPr>
          <a:lstStyle/>
          <a:p>
            <a:pPr marL="285750" marR="0" indent="-285750" algn="just">
              <a:spcBef>
                <a:spcPts val="2400"/>
              </a:spcBef>
              <a:spcAft>
                <a:spcPts val="0"/>
              </a:spcAft>
              <a:buFont typeface="Arial" panose="020B0604020202020204" pitchFamily="34" charset="0"/>
              <a:buChar char="•"/>
            </a:pPr>
            <a:r>
              <a:rPr lang="en-US" sz="2000" spc="-5" dirty="0">
                <a:solidFill>
                  <a:srgbClr val="292929"/>
                </a:solidFill>
                <a:effectLst/>
                <a:latin typeface="Calibri" panose="020F0502020204030204" pitchFamily="34" charset="0"/>
                <a:ea typeface="Times New Roman" panose="02020603050405020304" pitchFamily="18" charset="0"/>
                <a:cs typeface="Calibri" panose="020F0502020204030204" pitchFamily="34" charset="0"/>
              </a:rPr>
              <a:t>The Dataset Contains a </a:t>
            </a:r>
            <a:r>
              <a:rPr lang="en-US" sz="2000" dirty="0">
                <a:effectLst/>
                <a:latin typeface="Calibri" panose="020F0502020204030204" pitchFamily="34" charset="0"/>
                <a:ea typeface="Times New Roman" panose="02020603050405020304" pitchFamily="18" charset="0"/>
                <a:cs typeface="Calibri" panose="020F0502020204030204" pitchFamily="34" charset="0"/>
              </a:rPr>
              <a:t>Data of 1168 entries each having 81 variables, </a:t>
            </a:r>
            <a:r>
              <a:rPr lang="en-US" sz="2000" spc="-5" dirty="0">
                <a:solidFill>
                  <a:srgbClr val="292929"/>
                </a:solidFill>
                <a:effectLst/>
                <a:latin typeface="Calibri" panose="020F0502020204030204" pitchFamily="34" charset="0"/>
                <a:ea typeface="Times New Roman" panose="02020603050405020304" pitchFamily="18" charset="0"/>
                <a:cs typeface="Calibri" panose="020F0502020204030204" pitchFamily="34" charset="0"/>
              </a:rPr>
              <a:t>in which some are numerical Data and some are Categorical Data</a:t>
            </a:r>
            <a:endParaRPr lang="en-US" sz="2000" dirty="0">
              <a:effectLst/>
              <a:latin typeface="Calibri" panose="020F0502020204030204" pitchFamily="34" charset="0"/>
              <a:ea typeface="Times New Roman" panose="02020603050405020304" pitchFamily="18" charset="0"/>
              <a:cs typeface="Calibri" panose="020F0502020204030204" pitchFamily="34" charset="0"/>
            </a:endParaRPr>
          </a:p>
          <a:p>
            <a:pPr marL="285750" marR="0" indent="-285750" algn="just">
              <a:spcBef>
                <a:spcPts val="2400"/>
              </a:spcBef>
              <a:spcAft>
                <a:spcPts val="0"/>
              </a:spcAft>
              <a:buFont typeface="Arial" panose="020B0604020202020204" pitchFamily="34" charset="0"/>
              <a:buChar char="•"/>
            </a:pPr>
            <a:r>
              <a:rPr lang="en-US" sz="2000" spc="-5" dirty="0">
                <a:solidFill>
                  <a:srgbClr val="292929"/>
                </a:solidFill>
                <a:effectLst/>
                <a:latin typeface="Calibri" panose="020F0502020204030204" pitchFamily="34" charset="0"/>
                <a:ea typeface="Times New Roman" panose="02020603050405020304" pitchFamily="18" charset="0"/>
                <a:cs typeface="Calibri" panose="020F0502020204030204" pitchFamily="34" charset="0"/>
              </a:rPr>
              <a:t>As the Data having two datasets 1. Train Data, 2. Test Data </a:t>
            </a:r>
          </a:p>
          <a:p>
            <a:pPr marL="285750" marR="0" indent="-285750" algn="just">
              <a:spcBef>
                <a:spcPts val="2400"/>
              </a:spcBef>
              <a:spcAft>
                <a:spcPts val="0"/>
              </a:spcAft>
              <a:buFont typeface="Arial" panose="020B0604020202020204" pitchFamily="34" charset="0"/>
              <a:buChar char="•"/>
            </a:pPr>
            <a:r>
              <a:rPr lang="en-US" sz="2000" spc="-5" dirty="0">
                <a:solidFill>
                  <a:srgbClr val="292929"/>
                </a:solidFill>
                <a:latin typeface="Calibri" panose="020F0502020204030204" pitchFamily="34" charset="0"/>
                <a:ea typeface="Times New Roman" panose="02020603050405020304" pitchFamily="18" charset="0"/>
                <a:cs typeface="Calibri" panose="020F0502020204030204" pitchFamily="34" charset="0"/>
              </a:rPr>
              <a:t>Check the info of the data using the info() function</a:t>
            </a:r>
          </a:p>
          <a:p>
            <a:pPr marL="285750" indent="-285750" algn="just">
              <a:spcBef>
                <a:spcPts val="2400"/>
              </a:spcBef>
              <a:buFont typeface="Arial" panose="020B0604020202020204" pitchFamily="34" charset="0"/>
              <a:buChar char="•"/>
            </a:pPr>
            <a:r>
              <a:rPr lang="en-US" sz="2000" spc="-5" dirty="0">
                <a:solidFill>
                  <a:srgbClr val="292929"/>
                </a:solidFill>
                <a:effectLst/>
                <a:latin typeface="Calibri" panose="020F0502020204030204" pitchFamily="34" charset="0"/>
                <a:ea typeface="Times New Roman" panose="02020603050405020304" pitchFamily="18" charset="0"/>
                <a:cs typeface="Calibri" panose="020F0502020204030204" pitchFamily="34" charset="0"/>
              </a:rPr>
              <a:t>From the above function I analyze the dataset having float </a:t>
            </a:r>
            <a:r>
              <a:rPr lang="en-US" sz="2000" spc="-5" dirty="0" err="1">
                <a:solidFill>
                  <a:srgbClr val="292929"/>
                </a:solidFill>
                <a:effectLst/>
                <a:latin typeface="Calibri" panose="020F0502020204030204" pitchFamily="34" charset="0"/>
                <a:ea typeface="Times New Roman" panose="02020603050405020304" pitchFamily="18" charset="0"/>
                <a:cs typeface="Calibri" panose="020F0502020204030204" pitchFamily="34" charset="0"/>
              </a:rPr>
              <a:t>varaibles</a:t>
            </a:r>
            <a:r>
              <a:rPr lang="en-US" sz="2000" spc="-5" dirty="0">
                <a:solidFill>
                  <a:srgbClr val="292929"/>
                </a:solidFill>
                <a:effectLst/>
                <a:latin typeface="Calibri" panose="020F0502020204030204" pitchFamily="34" charset="0"/>
                <a:ea typeface="Times New Roman" panose="02020603050405020304" pitchFamily="18" charset="0"/>
                <a:cs typeface="Calibri" panose="020F0502020204030204" pitchFamily="34" charset="0"/>
              </a:rPr>
              <a:t> -3 int-35 and object-43 so total of 81 variables.</a:t>
            </a:r>
          </a:p>
          <a:p>
            <a:pPr marL="285750" indent="-285750" algn="just">
              <a:spcBef>
                <a:spcPts val="2400"/>
              </a:spcBef>
              <a:buFont typeface="Arial" panose="020B0604020202020204" pitchFamily="34" charset="0"/>
              <a:buChar char="•"/>
            </a:pPr>
            <a:r>
              <a:rPr lang="en-US" sz="2000" spc="-5" dirty="0">
                <a:solidFill>
                  <a:srgbClr val="292929"/>
                </a:solidFill>
                <a:latin typeface="Calibri" panose="020F0502020204030204" pitchFamily="34" charset="0"/>
                <a:ea typeface="Times New Roman" panose="02020603050405020304" pitchFamily="18" charset="0"/>
                <a:cs typeface="Calibri" panose="020F0502020204030204" pitchFamily="34" charset="0"/>
              </a:rPr>
              <a:t>Next Step is EDA……..(Exploratory Data Analysis)</a:t>
            </a:r>
            <a:endParaRPr lang="en-US" sz="2000" dirty="0">
              <a:effectLst/>
              <a:latin typeface="Calibri" panose="020F0502020204030204" pitchFamily="34" charset="0"/>
              <a:ea typeface="Times New Roman" panose="02020603050405020304" pitchFamily="18" charset="0"/>
              <a:cs typeface="Calibri" panose="020F0502020204030204" pitchFamily="34" charset="0"/>
            </a:endParaRPr>
          </a:p>
        </p:txBody>
      </p:sp>
    </p:spTree>
    <p:extLst>
      <p:ext uri="{BB962C8B-B14F-4D97-AF65-F5344CB8AC3E}">
        <p14:creationId xmlns:p14="http://schemas.microsoft.com/office/powerpoint/2010/main" val="14669686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FAAE7-5949-4E43-A485-0C9730595B3A}"/>
              </a:ext>
            </a:extLst>
          </p:cNvPr>
          <p:cNvSpPr>
            <a:spLocks noGrp="1"/>
          </p:cNvSpPr>
          <p:nvPr>
            <p:ph type="title"/>
          </p:nvPr>
        </p:nvSpPr>
        <p:spPr/>
        <p:txBody>
          <a:bodyPr/>
          <a:lstStyle/>
          <a:p>
            <a:r>
              <a:rPr lang="en-US" dirty="0"/>
              <a:t>Exploratory Data Analysis</a:t>
            </a:r>
            <a:br>
              <a:rPr lang="en-US" dirty="0"/>
            </a:br>
            <a:endParaRPr lang="en-US" dirty="0"/>
          </a:p>
        </p:txBody>
      </p:sp>
      <p:sp>
        <p:nvSpPr>
          <p:cNvPr id="4" name="TextBox 3">
            <a:extLst>
              <a:ext uri="{FF2B5EF4-FFF2-40B4-BE49-F238E27FC236}">
                <a16:creationId xmlns:a16="http://schemas.microsoft.com/office/drawing/2014/main" id="{36ED3260-CD31-40F1-92F3-C73B2AC45AE2}"/>
              </a:ext>
            </a:extLst>
          </p:cNvPr>
          <p:cNvSpPr txBox="1"/>
          <p:nvPr/>
        </p:nvSpPr>
        <p:spPr>
          <a:xfrm>
            <a:off x="276895" y="1631179"/>
            <a:ext cx="10200068" cy="4401205"/>
          </a:xfrm>
          <a:prstGeom prst="rect">
            <a:avLst/>
          </a:prstGeom>
          <a:noFill/>
        </p:spPr>
        <p:txBody>
          <a:bodyPr wrap="square" rtlCol="0">
            <a:spAutoFit/>
          </a:bodyPr>
          <a:lstStyle/>
          <a:p>
            <a:pPr marL="0" marR="0" algn="just">
              <a:spcBef>
                <a:spcPts val="0"/>
              </a:spcBef>
              <a:spcAft>
                <a:spcPts val="0"/>
              </a:spcAft>
            </a:pPr>
            <a:r>
              <a:rPr lang="en-US" sz="2000" spc="-5" dirty="0">
                <a:solidFill>
                  <a:srgbClr val="292929"/>
                </a:solidFill>
                <a:effectLst/>
                <a:latin typeface="Calibri" panose="020F0502020204030204" pitchFamily="34" charset="0"/>
                <a:ea typeface="Times New Roman" panose="02020603050405020304" pitchFamily="18" charset="0"/>
                <a:cs typeface="Calibri" panose="020F0502020204030204" pitchFamily="34" charset="0"/>
              </a:rPr>
              <a:t>In EDA we need to Pre-process the Data and Visualization:</a:t>
            </a:r>
          </a:p>
          <a:p>
            <a:pPr marL="0" marR="0" algn="just">
              <a:spcBef>
                <a:spcPts val="0"/>
              </a:spcBef>
              <a:spcAft>
                <a:spcPts val="0"/>
              </a:spcAft>
            </a:pPr>
            <a:endParaRPr lang="en-US" sz="2000" dirty="0">
              <a:effectLst/>
              <a:latin typeface="Calibri" panose="020F0502020204030204" pitchFamily="34" charset="0"/>
              <a:ea typeface="Times New Roman" panose="02020603050405020304" pitchFamily="18" charset="0"/>
              <a:cs typeface="Calibri" panose="020F0502020204030204" pitchFamily="34" charset="0"/>
            </a:endParaRPr>
          </a:p>
          <a:p>
            <a:pPr marL="0" marR="0" algn="just">
              <a:spcBef>
                <a:spcPts val="0"/>
              </a:spcBef>
              <a:spcAft>
                <a:spcPts val="0"/>
              </a:spcAft>
            </a:pPr>
            <a:r>
              <a:rPr lang="en-US" sz="2000" spc="-5" dirty="0">
                <a:solidFill>
                  <a:srgbClr val="292929"/>
                </a:solidFill>
                <a:effectLst/>
                <a:latin typeface="Calibri" panose="020F0502020204030204" pitchFamily="34" charset="0"/>
                <a:ea typeface="Times New Roman" panose="02020603050405020304" pitchFamily="18" charset="0"/>
                <a:cs typeface="Calibri" panose="020F0502020204030204" pitchFamily="34" charset="0"/>
              </a:rPr>
              <a:t>Steps include in Pre-Processing Data are</a:t>
            </a:r>
          </a:p>
          <a:p>
            <a:pPr marL="0" marR="0" algn="just">
              <a:spcBef>
                <a:spcPts val="0"/>
              </a:spcBef>
              <a:spcAft>
                <a:spcPts val="0"/>
              </a:spcAft>
            </a:pPr>
            <a:endParaRPr lang="en-US" sz="2000" dirty="0">
              <a:effectLst/>
              <a:latin typeface="Calibri" panose="020F0502020204030204" pitchFamily="34" charset="0"/>
              <a:ea typeface="Times New Roman" panose="02020603050405020304" pitchFamily="18" charset="0"/>
              <a:cs typeface="Calibri" panose="020F0502020204030204" pitchFamily="34" charset="0"/>
            </a:endParaRPr>
          </a:p>
          <a:p>
            <a:pPr marL="0" marR="0" algn="just">
              <a:spcBef>
                <a:spcPts val="0"/>
              </a:spcBef>
              <a:spcAft>
                <a:spcPts val="0"/>
              </a:spcAft>
            </a:pP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Data Cleaning</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p>
          <a:p>
            <a:pPr marL="0" marR="0" algn="just">
              <a:spcBef>
                <a:spcPts val="0"/>
              </a:spcBef>
              <a:spcAft>
                <a:spcPts val="0"/>
              </a:spcAft>
            </a:pP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Removing Outliers, Skewness and imputing Missing Values. </a:t>
            </a:r>
            <a:endParaRPr lang="en-US" sz="2000" dirty="0">
              <a:effectLst/>
              <a:latin typeface="Calibri" panose="020F0502020204030204" pitchFamily="34" charset="0"/>
              <a:ea typeface="Times New Roman" panose="02020603050405020304" pitchFamily="18" charset="0"/>
              <a:cs typeface="Calibri" panose="020F0502020204030204" pitchFamily="34" charset="0"/>
            </a:endParaRPr>
          </a:p>
          <a:p>
            <a:pPr marL="0" marR="0" algn="just">
              <a:spcBef>
                <a:spcPts val="0"/>
              </a:spcBef>
              <a:spcAft>
                <a:spcPts val="0"/>
              </a:spcAft>
            </a:pP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Data Transformation</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p>
          <a:p>
            <a:pPr marL="0" marR="0" algn="just">
              <a:spcBef>
                <a:spcPts val="0"/>
              </a:spcBef>
              <a:spcAft>
                <a:spcPts val="0"/>
              </a:spcAft>
            </a:pP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Like Normalization by applying normalization we can improve the accuracy and efficiency of the models. And also reduce the errors. </a:t>
            </a:r>
            <a:endParaRPr lang="en-US" sz="2000" dirty="0">
              <a:effectLst/>
              <a:latin typeface="Calibri" panose="020F0502020204030204" pitchFamily="34" charset="0"/>
              <a:ea typeface="Times New Roman" panose="02020603050405020304" pitchFamily="18" charset="0"/>
              <a:cs typeface="Calibri" panose="020F0502020204030204" pitchFamily="34" charset="0"/>
            </a:endParaRPr>
          </a:p>
          <a:p>
            <a:pPr marL="0" marR="0" algn="just">
              <a:spcBef>
                <a:spcPts val="0"/>
              </a:spcBef>
              <a:spcAft>
                <a:spcPts val="0"/>
              </a:spcAft>
            </a:pP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Data Reduction</a:t>
            </a: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t>
            </a:r>
          </a:p>
          <a:p>
            <a:pPr marL="0" marR="0" algn="just">
              <a:spcBef>
                <a:spcPts val="0"/>
              </a:spcBef>
              <a:spcAft>
                <a:spcPts val="0"/>
              </a:spcAft>
            </a:pP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By Reducing the no of features by Feature Selection Process, PCA And VIF</a:t>
            </a:r>
            <a:endParaRPr lang="en-US" sz="2000" dirty="0">
              <a:effectLst/>
              <a:latin typeface="Calibri" panose="020F0502020204030204" pitchFamily="34" charset="0"/>
              <a:ea typeface="Times New Roman" panose="02020603050405020304" pitchFamily="18" charset="0"/>
              <a:cs typeface="Calibri" panose="020F0502020204030204" pitchFamily="34" charset="0"/>
            </a:endParaRPr>
          </a:p>
          <a:p>
            <a:pPr marL="342900" marR="0" indent="-342900" algn="just">
              <a:spcBef>
                <a:spcPts val="0"/>
              </a:spcBef>
              <a:spcAft>
                <a:spcPts val="0"/>
              </a:spcAft>
              <a:buFont typeface="Arial" panose="020B0604020202020204" pitchFamily="34" charset="0"/>
              <a:buChar char="•"/>
            </a:pPr>
            <a:r>
              <a:rPr lang="en-US"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Data Cleaning: </a:t>
            </a:r>
          </a:p>
          <a:p>
            <a:pPr marR="0" algn="just">
              <a:spcBef>
                <a:spcPts val="0"/>
              </a:spcBef>
              <a:spcAft>
                <a:spcPts val="0"/>
              </a:spcAft>
            </a:pPr>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As a Part of EDA we need to do Data cleaning so firstly we need to check any null values in our data, From the below image shows we don’t have any null values, so no need to impute any data.</a:t>
            </a:r>
            <a:endParaRPr lang="en-US" sz="2000" dirty="0">
              <a:effectLst/>
              <a:latin typeface="Calibri" panose="020F0502020204030204" pitchFamily="34" charset="0"/>
              <a:ea typeface="Times New Roman" panose="02020603050405020304" pitchFamily="18" charset="0"/>
              <a:cs typeface="Calibri" panose="020F0502020204030204" pitchFamily="34" charset="0"/>
            </a:endParaRPr>
          </a:p>
        </p:txBody>
      </p:sp>
    </p:spTree>
    <p:extLst>
      <p:ext uri="{BB962C8B-B14F-4D97-AF65-F5344CB8AC3E}">
        <p14:creationId xmlns:p14="http://schemas.microsoft.com/office/powerpoint/2010/main" val="28374913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21D9C-7526-4DFC-AEFA-9F358E12E570}"/>
              </a:ext>
            </a:extLst>
          </p:cNvPr>
          <p:cNvSpPr>
            <a:spLocks noGrp="1"/>
          </p:cNvSpPr>
          <p:nvPr>
            <p:ph type="title"/>
          </p:nvPr>
        </p:nvSpPr>
        <p:spPr>
          <a:xfrm>
            <a:off x="927278" y="609600"/>
            <a:ext cx="8346723" cy="819955"/>
          </a:xfrm>
        </p:spPr>
        <p:txBody>
          <a:bodyPr>
            <a:normAutofit fontScale="90000"/>
          </a:bodyPr>
          <a:lstStyle/>
          <a:p>
            <a:pPr marL="0" marR="0">
              <a:spcBef>
                <a:spcPts val="0"/>
              </a:spcBef>
              <a:spcAft>
                <a:spcPts val="0"/>
              </a:spcAft>
            </a:pPr>
            <a:r>
              <a:rPr lang="en-US" sz="2700" dirty="0">
                <a:solidFill>
                  <a:schemeClr val="tx1"/>
                </a:solidFill>
                <a:effectLst/>
                <a:latin typeface="Calibri" panose="020F0502020204030204" pitchFamily="34" charset="0"/>
                <a:ea typeface="Times New Roman" panose="02020603050405020304" pitchFamily="18" charset="0"/>
                <a:cs typeface="Calibri" panose="020F0502020204030204" pitchFamily="34" charset="0"/>
              </a:rPr>
              <a:t>First Step of Data Cleaning is Checking Any null Values in our Data set </a:t>
            </a:r>
            <a:r>
              <a:rPr lang="en-US" sz="2700" dirty="0">
                <a:solidFill>
                  <a:schemeClr val="tx1"/>
                </a:solidFill>
                <a:latin typeface="Calibri" panose="020F0502020204030204" pitchFamily="34" charset="0"/>
                <a:ea typeface="Times New Roman" panose="02020603050405020304" pitchFamily="18" charset="0"/>
                <a:cs typeface="Calibri" panose="020F0502020204030204" pitchFamily="34" charset="0"/>
              </a:rPr>
              <a:t>For this we used the function</a:t>
            </a:r>
            <a:br>
              <a:rPr lang="en-US" dirty="0">
                <a:latin typeface="Times New Roman" panose="02020603050405020304" pitchFamily="18" charset="0"/>
                <a:ea typeface="Times New Roman" panose="02020603050405020304" pitchFamily="18" charset="0"/>
              </a:rPr>
            </a:br>
            <a:endParaRPr lang="en-US" dirty="0"/>
          </a:p>
        </p:txBody>
      </p:sp>
      <p:pic>
        <p:nvPicPr>
          <p:cNvPr id="4" name="Picture 3">
            <a:extLst>
              <a:ext uri="{FF2B5EF4-FFF2-40B4-BE49-F238E27FC236}">
                <a16:creationId xmlns:a16="http://schemas.microsoft.com/office/drawing/2014/main" id="{52A2F07A-20F3-4077-9009-4565CA96AC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103" y="1498305"/>
            <a:ext cx="8192643" cy="1122577"/>
          </a:xfrm>
          <a:prstGeom prst="rect">
            <a:avLst/>
          </a:prstGeom>
        </p:spPr>
      </p:pic>
      <p:pic>
        <p:nvPicPr>
          <p:cNvPr id="6" name="Picture 5">
            <a:extLst>
              <a:ext uri="{FF2B5EF4-FFF2-40B4-BE49-F238E27FC236}">
                <a16:creationId xmlns:a16="http://schemas.microsoft.com/office/drawing/2014/main" id="{8DF1F481-43F4-4F41-8725-FBA6227C37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620882"/>
            <a:ext cx="2514951" cy="3882949"/>
          </a:xfrm>
          <a:prstGeom prst="rect">
            <a:avLst/>
          </a:prstGeom>
        </p:spPr>
      </p:pic>
      <p:sp>
        <p:nvSpPr>
          <p:cNvPr id="7" name="TextBox 6">
            <a:extLst>
              <a:ext uri="{FF2B5EF4-FFF2-40B4-BE49-F238E27FC236}">
                <a16:creationId xmlns:a16="http://schemas.microsoft.com/office/drawing/2014/main" id="{7647376E-F7CC-43CA-B403-9D051292E85A}"/>
              </a:ext>
            </a:extLst>
          </p:cNvPr>
          <p:cNvSpPr txBox="1"/>
          <p:nvPr/>
        </p:nvSpPr>
        <p:spPr>
          <a:xfrm>
            <a:off x="2691684" y="2826943"/>
            <a:ext cx="7199291" cy="1323439"/>
          </a:xfrm>
          <a:prstGeom prst="rect">
            <a:avLst/>
          </a:prstGeom>
          <a:noFill/>
        </p:spPr>
        <p:txBody>
          <a:bodyPr wrap="square" rtlCol="0">
            <a:spAutoFit/>
          </a:bodyPr>
          <a:lstStyle/>
          <a:p>
            <a:pPr marL="0" marR="0" algn="just"/>
            <a:r>
              <a:rPr lang="en-US" sz="1600" spc="-5" dirty="0">
                <a:solidFill>
                  <a:srgbClr val="292929"/>
                </a:solidFill>
                <a:effectLst/>
                <a:latin typeface="Calibri" panose="020F0502020204030204" pitchFamily="34" charset="0"/>
                <a:ea typeface="Times New Roman" panose="02020603050405020304" pitchFamily="18" charset="0"/>
                <a:cs typeface="Calibri" panose="020F0502020204030204" pitchFamily="34" charset="0"/>
              </a:rPr>
              <a:t>The Dataset Having the null values and removing the columns which is having the percentage more than 45%.</a:t>
            </a:r>
            <a:endParaRPr lang="en-US" sz="1600" dirty="0">
              <a:effectLst/>
              <a:latin typeface="Calibri" panose="020F0502020204030204" pitchFamily="34" charset="0"/>
              <a:ea typeface="Times New Roman" panose="02020603050405020304" pitchFamily="18" charset="0"/>
              <a:cs typeface="Calibri" panose="020F0502020204030204" pitchFamily="34" charset="0"/>
            </a:endParaRPr>
          </a:p>
          <a:p>
            <a:pPr marL="0" marR="0" algn="just"/>
            <a:r>
              <a:rPr lang="en-US" sz="16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By comparing both train and test data column </a:t>
            </a:r>
            <a:r>
              <a:rPr lang="en-US" sz="16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PoolQC</a:t>
            </a:r>
            <a:r>
              <a:rPr lang="en-US" sz="16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r>
              <a:rPr lang="en-US" sz="16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MiscFeature</a:t>
            </a:r>
            <a:r>
              <a:rPr lang="en-US" sz="16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Alley, Fence, </a:t>
            </a:r>
            <a:r>
              <a:rPr lang="en-US" sz="16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FireplaceQu</a:t>
            </a:r>
            <a:r>
              <a:rPr lang="en-US" sz="16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having more than 45% data is missing. Removing from data set and remaining all very small percent.</a:t>
            </a:r>
            <a:endParaRPr lang="en-US" sz="1600" dirty="0">
              <a:effectLst/>
              <a:latin typeface="Calibri" panose="020F0502020204030204" pitchFamily="34" charset="0"/>
              <a:ea typeface="Times New Roman" panose="02020603050405020304" pitchFamily="18" charset="0"/>
              <a:cs typeface="Calibri" panose="020F0502020204030204" pitchFamily="34" charset="0"/>
            </a:endParaRPr>
          </a:p>
        </p:txBody>
      </p:sp>
      <p:sp>
        <p:nvSpPr>
          <p:cNvPr id="8" name="TextBox 7">
            <a:extLst>
              <a:ext uri="{FF2B5EF4-FFF2-40B4-BE49-F238E27FC236}">
                <a16:creationId xmlns:a16="http://schemas.microsoft.com/office/drawing/2014/main" id="{5DB832BB-DF51-4451-A7CA-D2DF0C64C16F}"/>
              </a:ext>
            </a:extLst>
          </p:cNvPr>
          <p:cNvSpPr txBox="1"/>
          <p:nvPr/>
        </p:nvSpPr>
        <p:spPr>
          <a:xfrm>
            <a:off x="2807594" y="4893972"/>
            <a:ext cx="7972023" cy="1200329"/>
          </a:xfrm>
          <a:prstGeom prst="rect">
            <a:avLst/>
          </a:prstGeom>
          <a:noFill/>
        </p:spPr>
        <p:txBody>
          <a:bodyPr wrap="square" rtlCol="0">
            <a:spAutoFit/>
          </a:bodyPr>
          <a:lstStyle/>
          <a:p>
            <a:pPr marL="0" marR="0" algn="just">
              <a:spcBef>
                <a:spcPts val="0"/>
              </a:spcBef>
            </a:pPr>
            <a:r>
              <a:rPr lang="en-US" sz="1800" dirty="0">
                <a:effectLst/>
                <a:latin typeface="Calibri" panose="020F0502020204030204" pitchFamily="34" charset="0"/>
                <a:ea typeface="Times New Roman" panose="02020603050405020304" pitchFamily="18" charset="0"/>
                <a:cs typeface="Calibri" panose="020F0502020204030204" pitchFamily="34" charset="0"/>
              </a:rPr>
              <a:t>For the remaining missing values , we need to use the impute method.</a:t>
            </a:r>
          </a:p>
          <a:p>
            <a:pPr marL="0" marR="0" algn="just">
              <a:spcBef>
                <a:spcPts val="0"/>
              </a:spcBef>
            </a:pP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p>
          <a:p>
            <a:pPr marL="0" marR="0" algn="just">
              <a:spcBef>
                <a:spcPts val="0"/>
              </a:spcBef>
            </a:pPr>
            <a:r>
              <a:rPr lang="en-US" sz="1800" spc="-5" dirty="0">
                <a:solidFill>
                  <a:srgbClr val="292929"/>
                </a:solidFill>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For need to know how many unique values are there with the count by using this formula.</a:t>
            </a:r>
          </a:p>
        </p:txBody>
      </p:sp>
    </p:spTree>
    <p:extLst>
      <p:ext uri="{BB962C8B-B14F-4D97-AF65-F5344CB8AC3E}">
        <p14:creationId xmlns:p14="http://schemas.microsoft.com/office/powerpoint/2010/main" val="12865830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951D74B-5186-430A-91CA-321FADF8EE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618" y="112480"/>
            <a:ext cx="3029373" cy="2048161"/>
          </a:xfrm>
          <a:prstGeom prst="rect">
            <a:avLst/>
          </a:prstGeom>
        </p:spPr>
      </p:pic>
      <p:pic>
        <p:nvPicPr>
          <p:cNvPr id="5" name="Picture 4">
            <a:extLst>
              <a:ext uri="{FF2B5EF4-FFF2-40B4-BE49-F238E27FC236}">
                <a16:creationId xmlns:a16="http://schemas.microsoft.com/office/drawing/2014/main" id="{315E046A-E520-4ABE-8227-F9B82702CC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939" y="2009103"/>
            <a:ext cx="5992061" cy="4736417"/>
          </a:xfrm>
          <a:prstGeom prst="rect">
            <a:avLst/>
          </a:prstGeom>
        </p:spPr>
      </p:pic>
      <p:sp>
        <p:nvSpPr>
          <p:cNvPr id="6" name="TextBox 5">
            <a:extLst>
              <a:ext uri="{FF2B5EF4-FFF2-40B4-BE49-F238E27FC236}">
                <a16:creationId xmlns:a16="http://schemas.microsoft.com/office/drawing/2014/main" id="{5E104EEF-A2B1-459D-AB61-C093CB861068}"/>
              </a:ext>
            </a:extLst>
          </p:cNvPr>
          <p:cNvSpPr txBox="1"/>
          <p:nvPr/>
        </p:nvSpPr>
        <p:spPr>
          <a:xfrm>
            <a:off x="3837904" y="173862"/>
            <a:ext cx="6658378" cy="1292662"/>
          </a:xfrm>
          <a:prstGeom prst="rect">
            <a:avLst/>
          </a:prstGeom>
          <a:noFill/>
        </p:spPr>
        <p:txBody>
          <a:bodyPr wrap="square" rtlCol="0">
            <a:spAutoFit/>
          </a:bodyPr>
          <a:lstStyle/>
          <a:p>
            <a:r>
              <a:rPr kumimoji="0" lang="en-US" altLang="en-US" sz="20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As it shows the 75% and Max having so much difference so our column is rightly skewed...so do skewing for plotting with variables</a:t>
            </a:r>
            <a:endParaRPr kumimoji="0" lang="en-US" altLang="en-US" sz="20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endParaRPr lang="en-US" dirty="0"/>
          </a:p>
        </p:txBody>
      </p:sp>
      <p:pic>
        <p:nvPicPr>
          <p:cNvPr id="8" name="Picture 7">
            <a:extLst>
              <a:ext uri="{FF2B5EF4-FFF2-40B4-BE49-F238E27FC236}">
                <a16:creationId xmlns:a16="http://schemas.microsoft.com/office/drawing/2014/main" id="{50DB1C0E-AA14-4BF1-948C-BEC3B6A618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74823" y="4016024"/>
            <a:ext cx="5992061" cy="2457793"/>
          </a:xfrm>
          <a:prstGeom prst="rect">
            <a:avLst/>
          </a:prstGeom>
        </p:spPr>
      </p:pic>
    </p:spTree>
    <p:extLst>
      <p:ext uri="{BB962C8B-B14F-4D97-AF65-F5344CB8AC3E}">
        <p14:creationId xmlns:p14="http://schemas.microsoft.com/office/powerpoint/2010/main" val="87595557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102</TotalTime>
  <Words>1557</Words>
  <Application>Microsoft Office PowerPoint</Application>
  <PresentationFormat>Widescreen</PresentationFormat>
  <Paragraphs>112</Paragraphs>
  <Slides>19</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Times New Roman</vt:lpstr>
      <vt:lpstr>Trebuchet MS</vt:lpstr>
      <vt:lpstr>Wingdings</vt:lpstr>
      <vt:lpstr>Wingdings 3</vt:lpstr>
      <vt:lpstr>Facet</vt:lpstr>
      <vt:lpstr>House Prediction Project</vt:lpstr>
      <vt:lpstr> Topics:</vt:lpstr>
      <vt:lpstr>Overview:</vt:lpstr>
      <vt:lpstr>Problem Statement</vt:lpstr>
      <vt:lpstr>Problem Understanding</vt:lpstr>
      <vt:lpstr>Data Analysics :</vt:lpstr>
      <vt:lpstr>Exploratory Data Analysis </vt:lpstr>
      <vt:lpstr>First Step of Data Cleaning is Checking Any null Values in our Data set For this we used the function </vt:lpstr>
      <vt:lpstr>PowerPoint Presentation</vt:lpstr>
      <vt:lpstr>VISUALIZATION</vt:lpstr>
      <vt:lpstr>PowerPoint Presentation</vt:lpstr>
      <vt:lpstr>PowerPoint Presentation</vt:lpstr>
      <vt:lpstr>PowerPoint Presentation</vt:lpstr>
      <vt:lpstr>MODELLING</vt:lpstr>
      <vt:lpstr>PowerPoint Presentation</vt:lpstr>
      <vt:lpstr>PowerPoint Presentation</vt:lpstr>
      <vt:lpstr>FINALIZE THE MODEL</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House prediction project</dc:title>
  <dc:creator>santhosh kumar</dc:creator>
  <cp:lastModifiedBy>santhosh kumar</cp:lastModifiedBy>
  <cp:revision>11</cp:revision>
  <dcterms:created xsi:type="dcterms:W3CDTF">2021-10-28T14:16:41Z</dcterms:created>
  <dcterms:modified xsi:type="dcterms:W3CDTF">2021-10-28T15:59:14Z</dcterms:modified>
</cp:coreProperties>
</file>

<file path=docProps/thumbnail.jpeg>
</file>